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omments/comment1.xml" ContentType="application/vnd.openxmlformats-officedocument.presentationml.comments+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76" r:id="rId4"/>
  </p:sldMasterIdLst>
  <p:notesMasterIdLst>
    <p:notesMasterId r:id="rId19"/>
  </p:notesMasterIdLst>
  <p:handoutMasterIdLst>
    <p:handoutMasterId r:id="rId20"/>
  </p:handoutMasterIdLst>
  <p:sldIdLst>
    <p:sldId id="256" r:id="rId5"/>
    <p:sldId id="261" r:id="rId6"/>
    <p:sldId id="262" r:id="rId7"/>
    <p:sldId id="263" r:id="rId8"/>
    <p:sldId id="266" r:id="rId9"/>
    <p:sldId id="264" r:id="rId10"/>
    <p:sldId id="265" r:id="rId11"/>
    <p:sldId id="270" r:id="rId12"/>
    <p:sldId id="267" r:id="rId13"/>
    <p:sldId id="268" r:id="rId14"/>
    <p:sldId id="269" r:id="rId15"/>
    <p:sldId id="271" r:id="rId16"/>
    <p:sldId id="273" r:id="rId17"/>
    <p:sldId id="260"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itner, Sarah Melissa GIZ" initials="LSMG" lastIdx="2" clrIdx="0">
    <p:extLst>
      <p:ext uri="{19B8F6BF-5375-455C-9EA6-DF929625EA0E}">
        <p15:presenceInfo xmlns:p15="http://schemas.microsoft.com/office/powerpoint/2012/main" userId="S::sarah.leitner@giz.de::78af8c63-6b48-49cf-9282-48e28e779b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10-05T09:25:34.527" idx="1">
    <p:pos x="2367" y="703"/>
    <p:text>If this is the wish of RREA and the World Bank, we are happy to continue to pursure a joint implementation. I just would like to confirm this prior to the presentation as we have not had any detailed discussions on this.</p:text>
    <p:extLst>
      <p:ext uri="{C676402C-5697-4E1C-873F-D02D1690AC5C}">
        <p15:threadingInfo xmlns:p15="http://schemas.microsoft.com/office/powerpoint/2012/main" timeZoneBias="-120"/>
      </p:ext>
    </p:extLst>
  </p:cm>
  <p:cm authorId="1" dt="2022-10-05T09:31:27.984" idx="2">
    <p:pos x="4772" y="2500"/>
    <p:text>I would propose to change the order of the points at least on the EnDev DSS side as the first 5 points refer to the global DSS componet and are applicable to all 4 countries, while the last one only applies to Liberia. Alternatively we could make the all points specific to Liberia then we can leave the original order. As you prefer.</p:text>
    <p:extLst>
      <p:ext uri="{C676402C-5697-4E1C-873F-D02D1690AC5C}">
        <p15:threadingInfo xmlns:p15="http://schemas.microsoft.com/office/powerpoint/2012/main" timeZoneBias="-120"/>
      </p:ext>
    </p:extLst>
  </p:cm>
</p:cmLst>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6D382B-27BC-42AB-83B7-26C7AF111953}"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39A02649-5612-4636-A170-90B066DA8244}">
      <dgm:prSet/>
      <dgm:spPr/>
      <dgm:t>
        <a:bodyPr/>
        <a:lstStyle/>
        <a:p>
          <a:r>
            <a:rPr lang="en-US"/>
            <a:t>Population(estimated): 		5,073,296</a:t>
          </a:r>
        </a:p>
      </dgm:t>
    </dgm:pt>
    <dgm:pt modelId="{2297C69E-30DB-4172-B22D-187EEE2FE2D2}" type="parTrans" cxnId="{D96D32C2-9A07-4B6A-B05B-01E7059941F8}">
      <dgm:prSet/>
      <dgm:spPr/>
      <dgm:t>
        <a:bodyPr/>
        <a:lstStyle/>
        <a:p>
          <a:endParaRPr lang="en-US"/>
        </a:p>
      </dgm:t>
    </dgm:pt>
    <dgm:pt modelId="{E018CEC5-9C89-4512-B8BE-2B7A37643503}" type="sibTrans" cxnId="{D96D32C2-9A07-4B6A-B05B-01E7059941F8}">
      <dgm:prSet/>
      <dgm:spPr/>
      <dgm:t>
        <a:bodyPr/>
        <a:lstStyle/>
        <a:p>
          <a:endParaRPr lang="en-US"/>
        </a:p>
      </dgm:t>
    </dgm:pt>
    <dgm:pt modelId="{D0A37D55-51AA-4610-8D9F-3D8EE59E7899}">
      <dgm:prSet/>
      <dgm:spPr/>
      <dgm:t>
        <a:bodyPr/>
        <a:lstStyle/>
        <a:p>
          <a:r>
            <a:rPr lang="en-US" dirty="0"/>
            <a:t>Country group:	Least developed, low-income economy</a:t>
          </a:r>
        </a:p>
      </dgm:t>
    </dgm:pt>
    <dgm:pt modelId="{B7C0E72F-9385-4FEE-9264-515578C5847E}" type="parTrans" cxnId="{5A2ECF9C-FB27-4368-B3D6-A54755E0B095}">
      <dgm:prSet/>
      <dgm:spPr/>
      <dgm:t>
        <a:bodyPr/>
        <a:lstStyle/>
        <a:p>
          <a:endParaRPr lang="en-US"/>
        </a:p>
      </dgm:t>
    </dgm:pt>
    <dgm:pt modelId="{A4273DF9-0427-4E88-A64D-71A0F0ED0A2B}" type="sibTrans" cxnId="{5A2ECF9C-FB27-4368-B3D6-A54755E0B095}">
      <dgm:prSet/>
      <dgm:spPr/>
      <dgm:t>
        <a:bodyPr/>
        <a:lstStyle/>
        <a:p>
          <a:endParaRPr lang="en-US"/>
        </a:p>
      </dgm:t>
    </dgm:pt>
    <dgm:pt modelId="{16A3AD96-8462-4C8A-9205-C9724D3359A0}">
      <dgm:prSet/>
      <dgm:spPr/>
      <dgm:t>
        <a:bodyPr/>
        <a:lstStyle/>
        <a:p>
          <a:r>
            <a:rPr lang="en-US"/>
            <a:t>Gross Domestic Product (GDP):	$</a:t>
          </a:r>
          <a:r>
            <a:rPr lang="fr-FR"/>
            <a:t>3.222 billion (nominal, 2019 estimate)</a:t>
          </a:r>
          <a:endParaRPr lang="en-US"/>
        </a:p>
      </dgm:t>
    </dgm:pt>
    <dgm:pt modelId="{A0269968-0FB5-444D-9517-E5C3C37D1623}" type="parTrans" cxnId="{C896A4B4-2709-4351-BA5F-7BD3DA905107}">
      <dgm:prSet/>
      <dgm:spPr/>
      <dgm:t>
        <a:bodyPr/>
        <a:lstStyle/>
        <a:p>
          <a:endParaRPr lang="en-US"/>
        </a:p>
      </dgm:t>
    </dgm:pt>
    <dgm:pt modelId="{CB68CF0D-DCCD-497A-8067-0CD6259313F3}" type="sibTrans" cxnId="{C896A4B4-2709-4351-BA5F-7BD3DA905107}">
      <dgm:prSet/>
      <dgm:spPr/>
      <dgm:t>
        <a:bodyPr/>
        <a:lstStyle/>
        <a:p>
          <a:endParaRPr lang="en-US"/>
        </a:p>
      </dgm:t>
    </dgm:pt>
    <dgm:pt modelId="{B7A94AC9-1DC9-4FA4-A049-B5A6D300C8C9}">
      <dgm:prSet/>
      <dgm:spPr/>
      <dgm:t>
        <a:bodyPr/>
        <a:lstStyle/>
        <a:p>
          <a:r>
            <a:rPr lang="fr-FR" dirty="0"/>
            <a:t>GDP per Capita: 		$704 (nominal, 2019 </a:t>
          </a:r>
          <a:r>
            <a:rPr lang="fr-FR" dirty="0" err="1"/>
            <a:t>estimate</a:t>
          </a:r>
          <a:r>
            <a:rPr lang="fr-FR" dirty="0"/>
            <a:t>)</a:t>
          </a:r>
          <a:endParaRPr lang="en-US" dirty="0"/>
        </a:p>
      </dgm:t>
    </dgm:pt>
    <dgm:pt modelId="{E0F6919A-BBE6-47A9-90A3-AD1F8E58B632}" type="parTrans" cxnId="{FEB4C493-BF2F-49EC-A3D8-148B81D8D320}">
      <dgm:prSet/>
      <dgm:spPr/>
      <dgm:t>
        <a:bodyPr/>
        <a:lstStyle/>
        <a:p>
          <a:endParaRPr lang="en-US"/>
        </a:p>
      </dgm:t>
    </dgm:pt>
    <dgm:pt modelId="{8F762F36-428D-4842-9C11-B25012F315B9}" type="sibTrans" cxnId="{FEB4C493-BF2F-49EC-A3D8-148B81D8D320}">
      <dgm:prSet/>
      <dgm:spPr/>
      <dgm:t>
        <a:bodyPr/>
        <a:lstStyle/>
        <a:p>
          <a:endParaRPr lang="en-US"/>
        </a:p>
      </dgm:t>
    </dgm:pt>
    <dgm:pt modelId="{BBFB062E-39B6-46DD-A6E8-30E9AA858AA7}">
      <dgm:prSet/>
      <dgm:spPr/>
      <dgm:t>
        <a:bodyPr/>
        <a:lstStyle/>
        <a:p>
          <a:r>
            <a:rPr lang="fr-FR" dirty="0"/>
            <a:t>GDP Rank: 		158th (nominal, 2019 </a:t>
          </a:r>
          <a:r>
            <a:rPr lang="fr-FR" dirty="0" err="1"/>
            <a:t>estimate</a:t>
          </a:r>
          <a:r>
            <a:rPr lang="fr-FR" dirty="0"/>
            <a:t>)</a:t>
          </a:r>
          <a:endParaRPr lang="en-US" dirty="0"/>
        </a:p>
      </dgm:t>
    </dgm:pt>
    <dgm:pt modelId="{B35396E8-6345-4F3C-8CA8-12BEB307CF86}" type="parTrans" cxnId="{E0D31536-A8E6-4608-9786-FBD971BE99F3}">
      <dgm:prSet/>
      <dgm:spPr/>
      <dgm:t>
        <a:bodyPr/>
        <a:lstStyle/>
        <a:p>
          <a:endParaRPr lang="en-US"/>
        </a:p>
      </dgm:t>
    </dgm:pt>
    <dgm:pt modelId="{0718577B-0773-48AC-AE82-40F49728ACF4}" type="sibTrans" cxnId="{E0D31536-A8E6-4608-9786-FBD971BE99F3}">
      <dgm:prSet/>
      <dgm:spPr/>
      <dgm:t>
        <a:bodyPr/>
        <a:lstStyle/>
        <a:p>
          <a:endParaRPr lang="en-US"/>
        </a:p>
      </dgm:t>
    </dgm:pt>
    <dgm:pt modelId="{D5F27BDD-0520-4669-930B-678CA6FBA0A9}">
      <dgm:prSet/>
      <dgm:spPr/>
      <dgm:t>
        <a:bodyPr/>
        <a:lstStyle/>
        <a:p>
          <a:r>
            <a:rPr lang="en-US" dirty="0"/>
            <a:t>GDP per Sector:		Agriculture-34%, Industry-13.8%, Services-					52.2%</a:t>
          </a:r>
        </a:p>
      </dgm:t>
    </dgm:pt>
    <dgm:pt modelId="{42A84997-40A5-4D3D-B7D1-2C6D937EABB4}" type="parTrans" cxnId="{A0497A6A-0607-4073-8B72-C3A76D329C5C}">
      <dgm:prSet/>
      <dgm:spPr/>
      <dgm:t>
        <a:bodyPr/>
        <a:lstStyle/>
        <a:p>
          <a:endParaRPr lang="en-US"/>
        </a:p>
      </dgm:t>
    </dgm:pt>
    <dgm:pt modelId="{A0A20FC7-7E5F-4E5B-A3D0-56F98398B156}" type="sibTrans" cxnId="{A0497A6A-0607-4073-8B72-C3A76D329C5C}">
      <dgm:prSet/>
      <dgm:spPr/>
      <dgm:t>
        <a:bodyPr/>
        <a:lstStyle/>
        <a:p>
          <a:endParaRPr lang="en-US"/>
        </a:p>
      </dgm:t>
    </dgm:pt>
    <dgm:pt modelId="{45D207CC-6BBB-4BA3-A71A-5D1D36ACC6B2}">
      <dgm:prSet/>
      <dgm:spPr/>
      <dgm:t>
        <a:bodyPr/>
        <a:lstStyle/>
        <a:p>
          <a:r>
            <a:rPr lang="en-US" dirty="0"/>
            <a:t>Main industries: 		mining (iron ore, gold, diamond), rubber &amp; palm oil processing</a:t>
          </a:r>
        </a:p>
      </dgm:t>
    </dgm:pt>
    <dgm:pt modelId="{09C3E304-5B30-4BD7-8591-E524F291C02C}" type="parTrans" cxnId="{AA91931B-1695-4F15-A4DC-3873268E0CDB}">
      <dgm:prSet/>
      <dgm:spPr/>
      <dgm:t>
        <a:bodyPr/>
        <a:lstStyle/>
        <a:p>
          <a:endParaRPr lang="en-US"/>
        </a:p>
      </dgm:t>
    </dgm:pt>
    <dgm:pt modelId="{87B50A1A-0F1D-415B-8845-FF85484940AC}" type="sibTrans" cxnId="{AA91931B-1695-4F15-A4DC-3873268E0CDB}">
      <dgm:prSet/>
      <dgm:spPr/>
      <dgm:t>
        <a:bodyPr/>
        <a:lstStyle/>
        <a:p>
          <a:endParaRPr lang="en-US"/>
        </a:p>
      </dgm:t>
    </dgm:pt>
    <dgm:pt modelId="{AE22A762-B684-4037-8E51-D1F021149B07}">
      <dgm:prSet/>
      <dgm:spPr/>
      <dgm:t>
        <a:bodyPr/>
        <a:lstStyle/>
        <a:p>
          <a:r>
            <a:rPr lang="en-US" dirty="0"/>
            <a:t>Human Development Index: 	0.465 (2018); 176th ranking</a:t>
          </a:r>
        </a:p>
      </dgm:t>
    </dgm:pt>
    <dgm:pt modelId="{FAC01439-9554-45D4-B61A-49542EDC95B8}" type="parTrans" cxnId="{1E963BBE-A43C-4970-BAD0-1787B59A0D4E}">
      <dgm:prSet/>
      <dgm:spPr/>
      <dgm:t>
        <a:bodyPr/>
        <a:lstStyle/>
        <a:p>
          <a:endParaRPr lang="en-US"/>
        </a:p>
      </dgm:t>
    </dgm:pt>
    <dgm:pt modelId="{F41AD837-1CE5-4EA0-BB79-4DE94617E27A}" type="sibTrans" cxnId="{1E963BBE-A43C-4970-BAD0-1787B59A0D4E}">
      <dgm:prSet/>
      <dgm:spPr/>
      <dgm:t>
        <a:bodyPr/>
        <a:lstStyle/>
        <a:p>
          <a:endParaRPr lang="en-US"/>
        </a:p>
      </dgm:t>
    </dgm:pt>
    <dgm:pt modelId="{D03A65AA-7366-4AA8-AF13-60063F5F7159}">
      <dgm:prSet/>
      <dgm:spPr/>
      <dgm:t>
        <a:bodyPr/>
        <a:lstStyle/>
        <a:p>
          <a:r>
            <a:rPr lang="en-US" dirty="0"/>
            <a:t>Social Factor index: 	52.3 out of 100 </a:t>
          </a:r>
        </a:p>
      </dgm:t>
    </dgm:pt>
    <dgm:pt modelId="{84D4A8F5-B6E3-4DEF-A9AD-4E74C9BE00B3}" type="parTrans" cxnId="{BD43C597-6E79-4BC0-8F2E-C35E8C016158}">
      <dgm:prSet/>
      <dgm:spPr/>
      <dgm:t>
        <a:bodyPr/>
        <a:lstStyle/>
        <a:p>
          <a:endParaRPr lang="en-US"/>
        </a:p>
      </dgm:t>
    </dgm:pt>
    <dgm:pt modelId="{F67036AC-7CB4-4D1B-9016-1BDB7CFBC9CE}" type="sibTrans" cxnId="{BD43C597-6E79-4BC0-8F2E-C35E8C016158}">
      <dgm:prSet/>
      <dgm:spPr/>
      <dgm:t>
        <a:bodyPr/>
        <a:lstStyle/>
        <a:p>
          <a:endParaRPr lang="en-US"/>
        </a:p>
      </dgm:t>
    </dgm:pt>
    <dgm:pt modelId="{8DD7E47E-AA36-4E60-8EA6-BEFA4A510662}">
      <dgm:prSet/>
      <dgm:spPr/>
      <dgm:t>
        <a:bodyPr/>
        <a:lstStyle/>
        <a:p>
          <a:r>
            <a:rPr lang="en-US" dirty="0"/>
            <a:t>Life expectancy: 	64 years</a:t>
          </a:r>
        </a:p>
      </dgm:t>
    </dgm:pt>
    <dgm:pt modelId="{6900C034-B7F8-486D-8A40-2BEFEFBC9F5B}" type="parTrans" cxnId="{E155B9AB-A145-4AF6-963D-1052B5525414}">
      <dgm:prSet/>
      <dgm:spPr/>
      <dgm:t>
        <a:bodyPr/>
        <a:lstStyle/>
        <a:p>
          <a:endParaRPr lang="en-US"/>
        </a:p>
      </dgm:t>
    </dgm:pt>
    <dgm:pt modelId="{C0EF7DAB-BBCA-48F4-BE1F-B4CC82584503}" type="sibTrans" cxnId="{E155B9AB-A145-4AF6-963D-1052B5525414}">
      <dgm:prSet/>
      <dgm:spPr/>
      <dgm:t>
        <a:bodyPr/>
        <a:lstStyle/>
        <a:p>
          <a:endParaRPr lang="en-US"/>
        </a:p>
      </dgm:t>
    </dgm:pt>
    <dgm:pt modelId="{A0D209B7-3EFD-4CF2-9003-D25471C9CC5C}">
      <dgm:prSet/>
      <dgm:spPr/>
      <dgm:t>
        <a:bodyPr/>
        <a:lstStyle/>
        <a:p>
          <a:r>
            <a:rPr lang="en-US" dirty="0"/>
            <a:t>Median age: 	19 years</a:t>
          </a:r>
        </a:p>
      </dgm:t>
    </dgm:pt>
    <dgm:pt modelId="{721415C3-0C69-45FC-9E66-85E1F89368DF}" type="parTrans" cxnId="{6CF7AA04-2E6F-42A0-8F78-2BB4F5D1506D}">
      <dgm:prSet/>
      <dgm:spPr/>
      <dgm:t>
        <a:bodyPr/>
        <a:lstStyle/>
        <a:p>
          <a:endParaRPr lang="en-US"/>
        </a:p>
      </dgm:t>
    </dgm:pt>
    <dgm:pt modelId="{68530559-0F09-460A-89D0-3D9DB3EC1B5C}" type="sibTrans" cxnId="{6CF7AA04-2E6F-42A0-8F78-2BB4F5D1506D}">
      <dgm:prSet/>
      <dgm:spPr/>
      <dgm:t>
        <a:bodyPr/>
        <a:lstStyle/>
        <a:p>
          <a:endParaRPr lang="en-US"/>
        </a:p>
      </dgm:t>
    </dgm:pt>
    <dgm:pt modelId="{09F49C31-7EEB-41E7-A9F4-57BDF8542CAC}">
      <dgm:prSet/>
      <dgm:spPr/>
      <dgm:t>
        <a:bodyPr/>
        <a:lstStyle/>
        <a:p>
          <a:r>
            <a:rPr lang="en-US" dirty="0"/>
            <a:t>Population in poverty: 	40.9%	 </a:t>
          </a:r>
        </a:p>
      </dgm:t>
    </dgm:pt>
    <dgm:pt modelId="{66E13528-93E1-4CDD-BB9F-2BCC8C0CF04C}" type="parTrans" cxnId="{77B6F38F-58C8-4CBD-8BA2-EAB000082AD6}">
      <dgm:prSet/>
      <dgm:spPr/>
      <dgm:t>
        <a:bodyPr/>
        <a:lstStyle/>
        <a:p>
          <a:endParaRPr lang="en-US"/>
        </a:p>
      </dgm:t>
    </dgm:pt>
    <dgm:pt modelId="{9F315687-6C80-4462-A10D-E6ACC7255DAE}" type="sibTrans" cxnId="{77B6F38F-58C8-4CBD-8BA2-EAB000082AD6}">
      <dgm:prSet/>
      <dgm:spPr/>
      <dgm:t>
        <a:bodyPr/>
        <a:lstStyle/>
        <a:p>
          <a:endParaRPr lang="en-US"/>
        </a:p>
      </dgm:t>
    </dgm:pt>
    <dgm:pt modelId="{731FA190-22FF-4A8C-9ED9-1CB4CAF25E6E}" type="pres">
      <dgm:prSet presAssocID="{5B6D382B-27BC-42AB-83B7-26C7AF111953}" presName="diagram" presStyleCnt="0">
        <dgm:presLayoutVars>
          <dgm:dir/>
          <dgm:resizeHandles val="exact"/>
        </dgm:presLayoutVars>
      </dgm:prSet>
      <dgm:spPr/>
    </dgm:pt>
    <dgm:pt modelId="{49573BC1-0C49-471F-9D53-6F6E22DCAD93}" type="pres">
      <dgm:prSet presAssocID="{39A02649-5612-4636-A170-90B066DA8244}" presName="node" presStyleLbl="node1" presStyleIdx="0" presStyleCnt="12">
        <dgm:presLayoutVars>
          <dgm:bulletEnabled val="1"/>
        </dgm:presLayoutVars>
      </dgm:prSet>
      <dgm:spPr/>
    </dgm:pt>
    <dgm:pt modelId="{2855012C-BD7C-4379-9F8C-E2BA61CCE67A}" type="pres">
      <dgm:prSet presAssocID="{E018CEC5-9C89-4512-B8BE-2B7A37643503}" presName="sibTrans" presStyleCnt="0"/>
      <dgm:spPr/>
    </dgm:pt>
    <dgm:pt modelId="{C8424752-7073-4175-8681-138D6A2C60E0}" type="pres">
      <dgm:prSet presAssocID="{D0A37D55-51AA-4610-8D9F-3D8EE59E7899}" presName="node" presStyleLbl="node1" presStyleIdx="1" presStyleCnt="12">
        <dgm:presLayoutVars>
          <dgm:bulletEnabled val="1"/>
        </dgm:presLayoutVars>
      </dgm:prSet>
      <dgm:spPr/>
    </dgm:pt>
    <dgm:pt modelId="{FEC0BEBC-A3CB-4451-A174-2A9D50C3EC5C}" type="pres">
      <dgm:prSet presAssocID="{A4273DF9-0427-4E88-A64D-71A0F0ED0A2B}" presName="sibTrans" presStyleCnt="0"/>
      <dgm:spPr/>
    </dgm:pt>
    <dgm:pt modelId="{E70AFE43-B218-4668-9452-A1B6F38B356B}" type="pres">
      <dgm:prSet presAssocID="{16A3AD96-8462-4C8A-9205-C9724D3359A0}" presName="node" presStyleLbl="node1" presStyleIdx="2" presStyleCnt="12">
        <dgm:presLayoutVars>
          <dgm:bulletEnabled val="1"/>
        </dgm:presLayoutVars>
      </dgm:prSet>
      <dgm:spPr/>
    </dgm:pt>
    <dgm:pt modelId="{4663F91B-5E5F-43DF-A02E-55CA5F8082D4}" type="pres">
      <dgm:prSet presAssocID="{CB68CF0D-DCCD-497A-8067-0CD6259313F3}" presName="sibTrans" presStyleCnt="0"/>
      <dgm:spPr/>
    </dgm:pt>
    <dgm:pt modelId="{6BDEAFD5-E69A-4BE9-98ED-C426C07425CA}" type="pres">
      <dgm:prSet presAssocID="{B7A94AC9-1DC9-4FA4-A049-B5A6D300C8C9}" presName="node" presStyleLbl="node1" presStyleIdx="3" presStyleCnt="12">
        <dgm:presLayoutVars>
          <dgm:bulletEnabled val="1"/>
        </dgm:presLayoutVars>
      </dgm:prSet>
      <dgm:spPr/>
    </dgm:pt>
    <dgm:pt modelId="{1ACC56C4-6C29-4EB7-9FC2-712354A78A38}" type="pres">
      <dgm:prSet presAssocID="{8F762F36-428D-4842-9C11-B25012F315B9}" presName="sibTrans" presStyleCnt="0"/>
      <dgm:spPr/>
    </dgm:pt>
    <dgm:pt modelId="{5641A4CB-B62B-45B9-B89B-D221BCD5D6C7}" type="pres">
      <dgm:prSet presAssocID="{BBFB062E-39B6-46DD-A6E8-30E9AA858AA7}" presName="node" presStyleLbl="node1" presStyleIdx="4" presStyleCnt="12">
        <dgm:presLayoutVars>
          <dgm:bulletEnabled val="1"/>
        </dgm:presLayoutVars>
      </dgm:prSet>
      <dgm:spPr/>
    </dgm:pt>
    <dgm:pt modelId="{BECA1B48-98F4-4B38-AE9F-A20E03F5DDF0}" type="pres">
      <dgm:prSet presAssocID="{0718577B-0773-48AC-AE82-40F49728ACF4}" presName="sibTrans" presStyleCnt="0"/>
      <dgm:spPr/>
    </dgm:pt>
    <dgm:pt modelId="{4BFBA224-97AF-48E9-9E67-890D94E3D6A1}" type="pres">
      <dgm:prSet presAssocID="{D5F27BDD-0520-4669-930B-678CA6FBA0A9}" presName="node" presStyleLbl="node1" presStyleIdx="5" presStyleCnt="12">
        <dgm:presLayoutVars>
          <dgm:bulletEnabled val="1"/>
        </dgm:presLayoutVars>
      </dgm:prSet>
      <dgm:spPr/>
    </dgm:pt>
    <dgm:pt modelId="{66F2CB1B-E5FC-492D-843E-A66C97F90EB5}" type="pres">
      <dgm:prSet presAssocID="{A0A20FC7-7E5F-4E5B-A3D0-56F98398B156}" presName="sibTrans" presStyleCnt="0"/>
      <dgm:spPr/>
    </dgm:pt>
    <dgm:pt modelId="{E68A4EA9-F125-4EDA-9F11-7D470D4F1CF0}" type="pres">
      <dgm:prSet presAssocID="{45D207CC-6BBB-4BA3-A71A-5D1D36ACC6B2}" presName="node" presStyleLbl="node1" presStyleIdx="6" presStyleCnt="12">
        <dgm:presLayoutVars>
          <dgm:bulletEnabled val="1"/>
        </dgm:presLayoutVars>
      </dgm:prSet>
      <dgm:spPr/>
    </dgm:pt>
    <dgm:pt modelId="{CF52037D-4003-408C-8C6D-776F2C423E03}" type="pres">
      <dgm:prSet presAssocID="{87B50A1A-0F1D-415B-8845-FF85484940AC}" presName="sibTrans" presStyleCnt="0"/>
      <dgm:spPr/>
    </dgm:pt>
    <dgm:pt modelId="{4ADCE66A-64FE-4AB1-B552-9E90B471ABD0}" type="pres">
      <dgm:prSet presAssocID="{AE22A762-B684-4037-8E51-D1F021149B07}" presName="node" presStyleLbl="node1" presStyleIdx="7" presStyleCnt="12">
        <dgm:presLayoutVars>
          <dgm:bulletEnabled val="1"/>
        </dgm:presLayoutVars>
      </dgm:prSet>
      <dgm:spPr/>
    </dgm:pt>
    <dgm:pt modelId="{7323E04B-A314-4649-8C1F-F0FE155DF632}" type="pres">
      <dgm:prSet presAssocID="{F41AD837-1CE5-4EA0-BB79-4DE94617E27A}" presName="sibTrans" presStyleCnt="0"/>
      <dgm:spPr/>
    </dgm:pt>
    <dgm:pt modelId="{C872EDF6-9EA4-4CCA-B1DE-7C61C3FF1D5E}" type="pres">
      <dgm:prSet presAssocID="{D03A65AA-7366-4AA8-AF13-60063F5F7159}" presName="node" presStyleLbl="node1" presStyleIdx="8" presStyleCnt="12">
        <dgm:presLayoutVars>
          <dgm:bulletEnabled val="1"/>
        </dgm:presLayoutVars>
      </dgm:prSet>
      <dgm:spPr/>
    </dgm:pt>
    <dgm:pt modelId="{5FFA49B1-AAB4-4188-803B-129B8DA9F651}" type="pres">
      <dgm:prSet presAssocID="{F67036AC-7CB4-4D1B-9016-1BDB7CFBC9CE}" presName="sibTrans" presStyleCnt="0"/>
      <dgm:spPr/>
    </dgm:pt>
    <dgm:pt modelId="{A3BE56D1-838E-45E9-A9DB-7FE4A2629CC9}" type="pres">
      <dgm:prSet presAssocID="{8DD7E47E-AA36-4E60-8EA6-BEFA4A510662}" presName="node" presStyleLbl="node1" presStyleIdx="9" presStyleCnt="12">
        <dgm:presLayoutVars>
          <dgm:bulletEnabled val="1"/>
        </dgm:presLayoutVars>
      </dgm:prSet>
      <dgm:spPr/>
    </dgm:pt>
    <dgm:pt modelId="{51166C41-E4A2-4B98-A591-A053CE201021}" type="pres">
      <dgm:prSet presAssocID="{C0EF7DAB-BBCA-48F4-BE1F-B4CC82584503}" presName="sibTrans" presStyleCnt="0"/>
      <dgm:spPr/>
    </dgm:pt>
    <dgm:pt modelId="{B74B2714-E3E8-4BD9-A7B3-62B4DCE0526D}" type="pres">
      <dgm:prSet presAssocID="{A0D209B7-3EFD-4CF2-9003-D25471C9CC5C}" presName="node" presStyleLbl="node1" presStyleIdx="10" presStyleCnt="12">
        <dgm:presLayoutVars>
          <dgm:bulletEnabled val="1"/>
        </dgm:presLayoutVars>
      </dgm:prSet>
      <dgm:spPr/>
    </dgm:pt>
    <dgm:pt modelId="{697307F1-19CE-42CC-880C-56ECDF4785BE}" type="pres">
      <dgm:prSet presAssocID="{68530559-0F09-460A-89D0-3D9DB3EC1B5C}" presName="sibTrans" presStyleCnt="0"/>
      <dgm:spPr/>
    </dgm:pt>
    <dgm:pt modelId="{3B8281F0-981A-41B7-95AE-0EBE2F510250}" type="pres">
      <dgm:prSet presAssocID="{09F49C31-7EEB-41E7-A9F4-57BDF8542CAC}" presName="node" presStyleLbl="node1" presStyleIdx="11" presStyleCnt="12">
        <dgm:presLayoutVars>
          <dgm:bulletEnabled val="1"/>
        </dgm:presLayoutVars>
      </dgm:prSet>
      <dgm:spPr/>
    </dgm:pt>
  </dgm:ptLst>
  <dgm:cxnLst>
    <dgm:cxn modelId="{6CF7AA04-2E6F-42A0-8F78-2BB4F5D1506D}" srcId="{5B6D382B-27BC-42AB-83B7-26C7AF111953}" destId="{A0D209B7-3EFD-4CF2-9003-D25471C9CC5C}" srcOrd="10" destOrd="0" parTransId="{721415C3-0C69-45FC-9E66-85E1F89368DF}" sibTransId="{68530559-0F09-460A-89D0-3D9DB3EC1B5C}"/>
    <dgm:cxn modelId="{AA91931B-1695-4F15-A4DC-3873268E0CDB}" srcId="{5B6D382B-27BC-42AB-83B7-26C7AF111953}" destId="{45D207CC-6BBB-4BA3-A71A-5D1D36ACC6B2}" srcOrd="6" destOrd="0" parTransId="{09C3E304-5B30-4BD7-8591-E524F291C02C}" sibTransId="{87B50A1A-0F1D-415B-8845-FF85484940AC}"/>
    <dgm:cxn modelId="{E0D31536-A8E6-4608-9786-FBD971BE99F3}" srcId="{5B6D382B-27BC-42AB-83B7-26C7AF111953}" destId="{BBFB062E-39B6-46DD-A6E8-30E9AA858AA7}" srcOrd="4" destOrd="0" parTransId="{B35396E8-6345-4F3C-8CA8-12BEB307CF86}" sibTransId="{0718577B-0773-48AC-AE82-40F49728ACF4}"/>
    <dgm:cxn modelId="{A24CE43A-8678-4614-A79C-55CB6A5A2D7B}" type="presOf" srcId="{D5F27BDD-0520-4669-930B-678CA6FBA0A9}" destId="{4BFBA224-97AF-48E9-9E67-890D94E3D6A1}" srcOrd="0" destOrd="0" presId="urn:microsoft.com/office/officeart/2005/8/layout/default"/>
    <dgm:cxn modelId="{A0497A6A-0607-4073-8B72-C3A76D329C5C}" srcId="{5B6D382B-27BC-42AB-83B7-26C7AF111953}" destId="{D5F27BDD-0520-4669-930B-678CA6FBA0A9}" srcOrd="5" destOrd="0" parTransId="{42A84997-40A5-4D3D-B7D1-2C6D937EABB4}" sibTransId="{A0A20FC7-7E5F-4E5B-A3D0-56F98398B156}"/>
    <dgm:cxn modelId="{A1D02D6B-18EA-4A37-90FC-6DD1E0DB6525}" type="presOf" srcId="{45D207CC-6BBB-4BA3-A71A-5D1D36ACC6B2}" destId="{E68A4EA9-F125-4EDA-9F11-7D470D4F1CF0}" srcOrd="0" destOrd="0" presId="urn:microsoft.com/office/officeart/2005/8/layout/default"/>
    <dgm:cxn modelId="{179A1B73-5466-411F-AEFA-B7E300DF690E}" type="presOf" srcId="{D03A65AA-7366-4AA8-AF13-60063F5F7159}" destId="{C872EDF6-9EA4-4CCA-B1DE-7C61C3FF1D5E}" srcOrd="0" destOrd="0" presId="urn:microsoft.com/office/officeart/2005/8/layout/default"/>
    <dgm:cxn modelId="{EB610877-7B7E-4273-96FE-96AAB711350E}" type="presOf" srcId="{09F49C31-7EEB-41E7-A9F4-57BDF8542CAC}" destId="{3B8281F0-981A-41B7-95AE-0EBE2F510250}" srcOrd="0" destOrd="0" presId="urn:microsoft.com/office/officeart/2005/8/layout/default"/>
    <dgm:cxn modelId="{77B6F38F-58C8-4CBD-8BA2-EAB000082AD6}" srcId="{5B6D382B-27BC-42AB-83B7-26C7AF111953}" destId="{09F49C31-7EEB-41E7-A9F4-57BDF8542CAC}" srcOrd="11" destOrd="0" parTransId="{66E13528-93E1-4CDD-BB9F-2BCC8C0CF04C}" sibTransId="{9F315687-6C80-4462-A10D-E6ACC7255DAE}"/>
    <dgm:cxn modelId="{FEB4C493-BF2F-49EC-A3D8-148B81D8D320}" srcId="{5B6D382B-27BC-42AB-83B7-26C7AF111953}" destId="{B7A94AC9-1DC9-4FA4-A049-B5A6D300C8C9}" srcOrd="3" destOrd="0" parTransId="{E0F6919A-BBE6-47A9-90A3-AD1F8E58B632}" sibTransId="{8F762F36-428D-4842-9C11-B25012F315B9}"/>
    <dgm:cxn modelId="{BD43C597-6E79-4BC0-8F2E-C35E8C016158}" srcId="{5B6D382B-27BC-42AB-83B7-26C7AF111953}" destId="{D03A65AA-7366-4AA8-AF13-60063F5F7159}" srcOrd="8" destOrd="0" parTransId="{84D4A8F5-B6E3-4DEF-A9AD-4E74C9BE00B3}" sibTransId="{F67036AC-7CB4-4D1B-9016-1BDB7CFBC9CE}"/>
    <dgm:cxn modelId="{5A2ECF9C-FB27-4368-B3D6-A54755E0B095}" srcId="{5B6D382B-27BC-42AB-83B7-26C7AF111953}" destId="{D0A37D55-51AA-4610-8D9F-3D8EE59E7899}" srcOrd="1" destOrd="0" parTransId="{B7C0E72F-9385-4FEE-9264-515578C5847E}" sibTransId="{A4273DF9-0427-4E88-A64D-71A0F0ED0A2B}"/>
    <dgm:cxn modelId="{BC9861AA-FCC2-44F5-88D3-C1A6C523E58E}" type="presOf" srcId="{A0D209B7-3EFD-4CF2-9003-D25471C9CC5C}" destId="{B74B2714-E3E8-4BD9-A7B3-62B4DCE0526D}" srcOrd="0" destOrd="0" presId="urn:microsoft.com/office/officeart/2005/8/layout/default"/>
    <dgm:cxn modelId="{E155B9AB-A145-4AF6-963D-1052B5525414}" srcId="{5B6D382B-27BC-42AB-83B7-26C7AF111953}" destId="{8DD7E47E-AA36-4E60-8EA6-BEFA4A510662}" srcOrd="9" destOrd="0" parTransId="{6900C034-B7F8-486D-8A40-2BEFEFBC9F5B}" sibTransId="{C0EF7DAB-BBCA-48F4-BE1F-B4CC82584503}"/>
    <dgm:cxn modelId="{9A789AAE-84C3-4D3D-AB6A-574AB7F1EB7A}" type="presOf" srcId="{B7A94AC9-1DC9-4FA4-A049-B5A6D300C8C9}" destId="{6BDEAFD5-E69A-4BE9-98ED-C426C07425CA}" srcOrd="0" destOrd="0" presId="urn:microsoft.com/office/officeart/2005/8/layout/default"/>
    <dgm:cxn modelId="{D15C4CB3-1168-48D1-936F-A1CDFB9BA826}" type="presOf" srcId="{D0A37D55-51AA-4610-8D9F-3D8EE59E7899}" destId="{C8424752-7073-4175-8681-138D6A2C60E0}" srcOrd="0" destOrd="0" presId="urn:microsoft.com/office/officeart/2005/8/layout/default"/>
    <dgm:cxn modelId="{C896A4B4-2709-4351-BA5F-7BD3DA905107}" srcId="{5B6D382B-27BC-42AB-83B7-26C7AF111953}" destId="{16A3AD96-8462-4C8A-9205-C9724D3359A0}" srcOrd="2" destOrd="0" parTransId="{A0269968-0FB5-444D-9517-E5C3C37D1623}" sibTransId="{CB68CF0D-DCCD-497A-8067-0CD6259313F3}"/>
    <dgm:cxn modelId="{1E963BBE-A43C-4970-BAD0-1787B59A0D4E}" srcId="{5B6D382B-27BC-42AB-83B7-26C7AF111953}" destId="{AE22A762-B684-4037-8E51-D1F021149B07}" srcOrd="7" destOrd="0" parTransId="{FAC01439-9554-45D4-B61A-49542EDC95B8}" sibTransId="{F41AD837-1CE5-4EA0-BB79-4DE94617E27A}"/>
    <dgm:cxn modelId="{2555D7BF-73F1-4605-BCE4-5C37AC79C8F2}" type="presOf" srcId="{AE22A762-B684-4037-8E51-D1F021149B07}" destId="{4ADCE66A-64FE-4AB1-B552-9E90B471ABD0}" srcOrd="0" destOrd="0" presId="urn:microsoft.com/office/officeart/2005/8/layout/default"/>
    <dgm:cxn modelId="{D96D32C2-9A07-4B6A-B05B-01E7059941F8}" srcId="{5B6D382B-27BC-42AB-83B7-26C7AF111953}" destId="{39A02649-5612-4636-A170-90B066DA8244}" srcOrd="0" destOrd="0" parTransId="{2297C69E-30DB-4172-B22D-187EEE2FE2D2}" sibTransId="{E018CEC5-9C89-4512-B8BE-2B7A37643503}"/>
    <dgm:cxn modelId="{9DB7ACD2-F14E-4770-902D-5B6AD652F7C1}" type="presOf" srcId="{16A3AD96-8462-4C8A-9205-C9724D3359A0}" destId="{E70AFE43-B218-4668-9452-A1B6F38B356B}" srcOrd="0" destOrd="0" presId="urn:microsoft.com/office/officeart/2005/8/layout/default"/>
    <dgm:cxn modelId="{8CDC12E0-00C6-4F93-838E-159BE9960CF5}" type="presOf" srcId="{BBFB062E-39B6-46DD-A6E8-30E9AA858AA7}" destId="{5641A4CB-B62B-45B9-B89B-D221BCD5D6C7}" srcOrd="0" destOrd="0" presId="urn:microsoft.com/office/officeart/2005/8/layout/default"/>
    <dgm:cxn modelId="{166A6DEA-494C-4EFD-B882-8F32CAA3F913}" type="presOf" srcId="{39A02649-5612-4636-A170-90B066DA8244}" destId="{49573BC1-0C49-471F-9D53-6F6E22DCAD93}" srcOrd="0" destOrd="0" presId="urn:microsoft.com/office/officeart/2005/8/layout/default"/>
    <dgm:cxn modelId="{B72686F1-D4D0-4D7D-8A7E-2A40E173316F}" type="presOf" srcId="{5B6D382B-27BC-42AB-83B7-26C7AF111953}" destId="{731FA190-22FF-4A8C-9ED9-1CB4CAF25E6E}" srcOrd="0" destOrd="0" presId="urn:microsoft.com/office/officeart/2005/8/layout/default"/>
    <dgm:cxn modelId="{D117CCFF-A492-4D1C-AC40-355B207681CC}" type="presOf" srcId="{8DD7E47E-AA36-4E60-8EA6-BEFA4A510662}" destId="{A3BE56D1-838E-45E9-A9DB-7FE4A2629CC9}" srcOrd="0" destOrd="0" presId="urn:microsoft.com/office/officeart/2005/8/layout/default"/>
    <dgm:cxn modelId="{A8B7A669-B02A-44D0-A63F-7AFA0D39DFA9}" type="presParOf" srcId="{731FA190-22FF-4A8C-9ED9-1CB4CAF25E6E}" destId="{49573BC1-0C49-471F-9D53-6F6E22DCAD93}" srcOrd="0" destOrd="0" presId="urn:microsoft.com/office/officeart/2005/8/layout/default"/>
    <dgm:cxn modelId="{26542F9D-A5AF-4234-89F3-807850CC47CA}" type="presParOf" srcId="{731FA190-22FF-4A8C-9ED9-1CB4CAF25E6E}" destId="{2855012C-BD7C-4379-9F8C-E2BA61CCE67A}" srcOrd="1" destOrd="0" presId="urn:microsoft.com/office/officeart/2005/8/layout/default"/>
    <dgm:cxn modelId="{0D8F5808-7FC3-45C6-B3E7-276BA26BED9C}" type="presParOf" srcId="{731FA190-22FF-4A8C-9ED9-1CB4CAF25E6E}" destId="{C8424752-7073-4175-8681-138D6A2C60E0}" srcOrd="2" destOrd="0" presId="urn:microsoft.com/office/officeart/2005/8/layout/default"/>
    <dgm:cxn modelId="{8F992999-FAF5-4EE4-A668-2D8F9198EBB0}" type="presParOf" srcId="{731FA190-22FF-4A8C-9ED9-1CB4CAF25E6E}" destId="{FEC0BEBC-A3CB-4451-A174-2A9D50C3EC5C}" srcOrd="3" destOrd="0" presId="urn:microsoft.com/office/officeart/2005/8/layout/default"/>
    <dgm:cxn modelId="{0C68E58F-1287-4F6A-85EC-299A1ABB2886}" type="presParOf" srcId="{731FA190-22FF-4A8C-9ED9-1CB4CAF25E6E}" destId="{E70AFE43-B218-4668-9452-A1B6F38B356B}" srcOrd="4" destOrd="0" presId="urn:microsoft.com/office/officeart/2005/8/layout/default"/>
    <dgm:cxn modelId="{12F60415-D0F0-45F2-B08C-C36B4F132EE8}" type="presParOf" srcId="{731FA190-22FF-4A8C-9ED9-1CB4CAF25E6E}" destId="{4663F91B-5E5F-43DF-A02E-55CA5F8082D4}" srcOrd="5" destOrd="0" presId="urn:microsoft.com/office/officeart/2005/8/layout/default"/>
    <dgm:cxn modelId="{E4023589-1200-490E-AF60-5F38F349C672}" type="presParOf" srcId="{731FA190-22FF-4A8C-9ED9-1CB4CAF25E6E}" destId="{6BDEAFD5-E69A-4BE9-98ED-C426C07425CA}" srcOrd="6" destOrd="0" presId="urn:microsoft.com/office/officeart/2005/8/layout/default"/>
    <dgm:cxn modelId="{21A28A1B-B3AB-4164-AE94-EBA546EBA764}" type="presParOf" srcId="{731FA190-22FF-4A8C-9ED9-1CB4CAF25E6E}" destId="{1ACC56C4-6C29-4EB7-9FC2-712354A78A38}" srcOrd="7" destOrd="0" presId="urn:microsoft.com/office/officeart/2005/8/layout/default"/>
    <dgm:cxn modelId="{FCCB7B53-F144-4B13-BF7E-07596BA4B185}" type="presParOf" srcId="{731FA190-22FF-4A8C-9ED9-1CB4CAF25E6E}" destId="{5641A4CB-B62B-45B9-B89B-D221BCD5D6C7}" srcOrd="8" destOrd="0" presId="urn:microsoft.com/office/officeart/2005/8/layout/default"/>
    <dgm:cxn modelId="{742BB4E2-600D-42BF-92A4-4F64FBD4A2F4}" type="presParOf" srcId="{731FA190-22FF-4A8C-9ED9-1CB4CAF25E6E}" destId="{BECA1B48-98F4-4B38-AE9F-A20E03F5DDF0}" srcOrd="9" destOrd="0" presId="urn:microsoft.com/office/officeart/2005/8/layout/default"/>
    <dgm:cxn modelId="{0B2040DA-5DDD-4693-A450-BB21C9A23CF5}" type="presParOf" srcId="{731FA190-22FF-4A8C-9ED9-1CB4CAF25E6E}" destId="{4BFBA224-97AF-48E9-9E67-890D94E3D6A1}" srcOrd="10" destOrd="0" presId="urn:microsoft.com/office/officeart/2005/8/layout/default"/>
    <dgm:cxn modelId="{B98F255E-7AFA-448B-BF19-CAC68A390A28}" type="presParOf" srcId="{731FA190-22FF-4A8C-9ED9-1CB4CAF25E6E}" destId="{66F2CB1B-E5FC-492D-843E-A66C97F90EB5}" srcOrd="11" destOrd="0" presId="urn:microsoft.com/office/officeart/2005/8/layout/default"/>
    <dgm:cxn modelId="{89D0B86F-C564-4ABE-AC87-8876F286904D}" type="presParOf" srcId="{731FA190-22FF-4A8C-9ED9-1CB4CAF25E6E}" destId="{E68A4EA9-F125-4EDA-9F11-7D470D4F1CF0}" srcOrd="12" destOrd="0" presId="urn:microsoft.com/office/officeart/2005/8/layout/default"/>
    <dgm:cxn modelId="{1F25455A-044A-400B-994C-52713C8C6914}" type="presParOf" srcId="{731FA190-22FF-4A8C-9ED9-1CB4CAF25E6E}" destId="{CF52037D-4003-408C-8C6D-776F2C423E03}" srcOrd="13" destOrd="0" presId="urn:microsoft.com/office/officeart/2005/8/layout/default"/>
    <dgm:cxn modelId="{9D96F258-4EEF-4BAD-BF14-C603DC2CE184}" type="presParOf" srcId="{731FA190-22FF-4A8C-9ED9-1CB4CAF25E6E}" destId="{4ADCE66A-64FE-4AB1-B552-9E90B471ABD0}" srcOrd="14" destOrd="0" presId="urn:microsoft.com/office/officeart/2005/8/layout/default"/>
    <dgm:cxn modelId="{566D5055-2289-4E42-AD6C-B9E646C58500}" type="presParOf" srcId="{731FA190-22FF-4A8C-9ED9-1CB4CAF25E6E}" destId="{7323E04B-A314-4649-8C1F-F0FE155DF632}" srcOrd="15" destOrd="0" presId="urn:microsoft.com/office/officeart/2005/8/layout/default"/>
    <dgm:cxn modelId="{5DC80C28-36FD-4B7A-80D3-412F34AFABF5}" type="presParOf" srcId="{731FA190-22FF-4A8C-9ED9-1CB4CAF25E6E}" destId="{C872EDF6-9EA4-4CCA-B1DE-7C61C3FF1D5E}" srcOrd="16" destOrd="0" presId="urn:microsoft.com/office/officeart/2005/8/layout/default"/>
    <dgm:cxn modelId="{A1FEAE14-92A5-4504-ADDD-A2C42EC22F3D}" type="presParOf" srcId="{731FA190-22FF-4A8C-9ED9-1CB4CAF25E6E}" destId="{5FFA49B1-AAB4-4188-803B-129B8DA9F651}" srcOrd="17" destOrd="0" presId="urn:microsoft.com/office/officeart/2005/8/layout/default"/>
    <dgm:cxn modelId="{55331BF7-443A-4B11-AA08-10CCE7A11A5A}" type="presParOf" srcId="{731FA190-22FF-4A8C-9ED9-1CB4CAF25E6E}" destId="{A3BE56D1-838E-45E9-A9DB-7FE4A2629CC9}" srcOrd="18" destOrd="0" presId="urn:microsoft.com/office/officeart/2005/8/layout/default"/>
    <dgm:cxn modelId="{36753D4B-D03E-48E5-875A-81DFE83E6489}" type="presParOf" srcId="{731FA190-22FF-4A8C-9ED9-1CB4CAF25E6E}" destId="{51166C41-E4A2-4B98-A591-A053CE201021}" srcOrd="19" destOrd="0" presId="urn:microsoft.com/office/officeart/2005/8/layout/default"/>
    <dgm:cxn modelId="{F1443C79-D6CB-4D4F-990F-0636A386255D}" type="presParOf" srcId="{731FA190-22FF-4A8C-9ED9-1CB4CAF25E6E}" destId="{B74B2714-E3E8-4BD9-A7B3-62B4DCE0526D}" srcOrd="20" destOrd="0" presId="urn:microsoft.com/office/officeart/2005/8/layout/default"/>
    <dgm:cxn modelId="{DB9A48BE-9456-40D1-9EB6-FB9660D7D3F8}" type="presParOf" srcId="{731FA190-22FF-4A8C-9ED9-1CB4CAF25E6E}" destId="{697307F1-19CE-42CC-880C-56ECDF4785BE}" srcOrd="21" destOrd="0" presId="urn:microsoft.com/office/officeart/2005/8/layout/default"/>
    <dgm:cxn modelId="{B7492EB0-8FA3-4C06-A625-FC3579021A1B}" type="presParOf" srcId="{731FA190-22FF-4A8C-9ED9-1CB4CAF25E6E}" destId="{3B8281F0-981A-41B7-95AE-0EBE2F510250}" srcOrd="2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A1BC0C-8766-41D9-829C-B45A92A1026B}"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7DE339FC-1F51-4548-8AB7-AE1F0F139F5E}">
      <dgm:prSet/>
      <dgm:spPr/>
      <dgm:t>
        <a:bodyPr/>
        <a:lstStyle/>
        <a:p>
          <a:r>
            <a:rPr lang="en-US" b="1" u="sng"/>
            <a:t>Electricity and Climate Change Targets &amp; Current Access</a:t>
          </a:r>
          <a:endParaRPr lang="en-US"/>
        </a:p>
      </dgm:t>
    </dgm:pt>
    <dgm:pt modelId="{2BEF1AD5-F335-42C5-A307-962DC98DB200}" type="parTrans" cxnId="{EFACFB80-CE7E-49D2-A456-4DC5050B7629}">
      <dgm:prSet/>
      <dgm:spPr/>
      <dgm:t>
        <a:bodyPr/>
        <a:lstStyle/>
        <a:p>
          <a:endParaRPr lang="en-US"/>
        </a:p>
      </dgm:t>
    </dgm:pt>
    <dgm:pt modelId="{0A582A43-59A4-48CB-A89E-731F582BD51C}" type="sibTrans" cxnId="{EFACFB80-CE7E-49D2-A456-4DC5050B7629}">
      <dgm:prSet/>
      <dgm:spPr/>
      <dgm:t>
        <a:bodyPr/>
        <a:lstStyle/>
        <a:p>
          <a:endParaRPr lang="en-US"/>
        </a:p>
      </dgm:t>
    </dgm:pt>
    <dgm:pt modelId="{9B9CC9B3-6B4D-4B24-AF73-BFE186753445}">
      <dgm:prSet/>
      <dgm:spPr/>
      <dgm:t>
        <a:bodyPr/>
        <a:lstStyle/>
        <a:p>
          <a:r>
            <a:rPr lang="en-US" b="1"/>
            <a:t>GHG Emissions reduction(NDC) targets</a:t>
          </a:r>
          <a:r>
            <a:rPr lang="en-US"/>
            <a:t>: reduction by 64% by 2030</a:t>
          </a:r>
        </a:p>
      </dgm:t>
    </dgm:pt>
    <dgm:pt modelId="{0614A12F-75F9-43CF-8469-7FA4811887AF}" type="parTrans" cxnId="{AB58C775-FA36-4BA7-93AE-EDF787700901}">
      <dgm:prSet/>
      <dgm:spPr/>
      <dgm:t>
        <a:bodyPr/>
        <a:lstStyle/>
        <a:p>
          <a:endParaRPr lang="en-US"/>
        </a:p>
      </dgm:t>
    </dgm:pt>
    <dgm:pt modelId="{CF577841-EF77-4878-BAF6-FBF3CB05853F}" type="sibTrans" cxnId="{AB58C775-FA36-4BA7-93AE-EDF787700901}">
      <dgm:prSet/>
      <dgm:spPr/>
      <dgm:t>
        <a:bodyPr/>
        <a:lstStyle/>
        <a:p>
          <a:endParaRPr lang="en-US"/>
        </a:p>
      </dgm:t>
    </dgm:pt>
    <dgm:pt modelId="{59C4B6A7-BF23-4C11-87E6-CE3BEB1AD81D}">
      <dgm:prSet/>
      <dgm:spPr/>
      <dgm:t>
        <a:bodyPr/>
        <a:lstStyle/>
        <a:p>
          <a:r>
            <a:rPr lang="en-US" b="1"/>
            <a:t>Current GHG Emissions</a:t>
          </a:r>
          <a:r>
            <a:rPr lang="en-US"/>
            <a:t>: 0.02% of global emissions, but among 5 most vulnerable countries to climate change</a:t>
          </a:r>
        </a:p>
      </dgm:t>
    </dgm:pt>
    <dgm:pt modelId="{1D7C82C7-D98D-4FC2-AD32-A00402A5B48F}" type="parTrans" cxnId="{FEE41F57-7E0E-42B8-9167-1F484AFB1401}">
      <dgm:prSet/>
      <dgm:spPr/>
      <dgm:t>
        <a:bodyPr/>
        <a:lstStyle/>
        <a:p>
          <a:endParaRPr lang="en-US"/>
        </a:p>
      </dgm:t>
    </dgm:pt>
    <dgm:pt modelId="{EFFA5961-0D84-4A70-B51E-877C732F9CBC}" type="sibTrans" cxnId="{FEE41F57-7E0E-42B8-9167-1F484AFB1401}">
      <dgm:prSet/>
      <dgm:spPr/>
      <dgm:t>
        <a:bodyPr/>
        <a:lstStyle/>
        <a:p>
          <a:endParaRPr lang="en-US"/>
        </a:p>
      </dgm:t>
    </dgm:pt>
    <dgm:pt modelId="{B3615440-AB57-4F8B-9716-BD3772A007AE}">
      <dgm:prSet/>
      <dgm:spPr/>
      <dgm:t>
        <a:bodyPr/>
        <a:lstStyle/>
        <a:p>
          <a:r>
            <a:rPr lang="en-US" b="1"/>
            <a:t>NEA Electrification access targets</a:t>
          </a:r>
          <a:r>
            <a:rPr lang="en-US"/>
            <a:t>: 100% by 2030; with 70% of population to be electrified by main grid, 5% by large mini-grids, 6% by small mini-grids &amp; 19% by solar home systems.</a:t>
          </a:r>
        </a:p>
      </dgm:t>
    </dgm:pt>
    <dgm:pt modelId="{F6EB9D51-414E-4BFD-A727-BBB4709FD366}" type="parTrans" cxnId="{93926B94-0300-40D5-8D40-545738E767DE}">
      <dgm:prSet/>
      <dgm:spPr/>
      <dgm:t>
        <a:bodyPr/>
        <a:lstStyle/>
        <a:p>
          <a:endParaRPr lang="en-US"/>
        </a:p>
      </dgm:t>
    </dgm:pt>
    <dgm:pt modelId="{AA25DE6F-0F28-474C-ACC9-4B735ADB2C7A}" type="sibTrans" cxnId="{93926B94-0300-40D5-8D40-545738E767DE}">
      <dgm:prSet/>
      <dgm:spPr/>
      <dgm:t>
        <a:bodyPr/>
        <a:lstStyle/>
        <a:p>
          <a:endParaRPr lang="en-US"/>
        </a:p>
      </dgm:t>
    </dgm:pt>
    <dgm:pt modelId="{0F368D8C-A5AC-463E-8F59-39661F95E918}">
      <dgm:prSet/>
      <dgm:spPr/>
      <dgm:t>
        <a:bodyPr/>
        <a:lstStyle/>
        <a:p>
          <a:r>
            <a:rPr lang="en-US" b="1"/>
            <a:t>Current Electricity access rates per areas</a:t>
          </a:r>
          <a:r>
            <a:rPr lang="en-US"/>
            <a:t>: 20% in urban areas &amp; ≤5% in rural areas </a:t>
          </a:r>
        </a:p>
      </dgm:t>
    </dgm:pt>
    <dgm:pt modelId="{5D20CD06-42B7-432C-9222-343DB9165213}" type="parTrans" cxnId="{70EB7AAB-4C70-43F5-98B4-C73868ABF03B}">
      <dgm:prSet/>
      <dgm:spPr/>
      <dgm:t>
        <a:bodyPr/>
        <a:lstStyle/>
        <a:p>
          <a:endParaRPr lang="en-US"/>
        </a:p>
      </dgm:t>
    </dgm:pt>
    <dgm:pt modelId="{37235841-0BF7-4EFE-8185-65C667DCB395}" type="sibTrans" cxnId="{70EB7AAB-4C70-43F5-98B4-C73868ABF03B}">
      <dgm:prSet/>
      <dgm:spPr/>
      <dgm:t>
        <a:bodyPr/>
        <a:lstStyle/>
        <a:p>
          <a:endParaRPr lang="en-US"/>
        </a:p>
      </dgm:t>
    </dgm:pt>
    <dgm:pt modelId="{31A084D9-66D8-4D0C-8009-F7DC155446D1}">
      <dgm:prSet/>
      <dgm:spPr/>
      <dgm:t>
        <a:bodyPr/>
        <a:lstStyle/>
        <a:p>
          <a:r>
            <a:rPr lang="en-US" b="1"/>
            <a:t>Current Electricity access per technology</a:t>
          </a:r>
          <a:r>
            <a:rPr lang="en-US"/>
            <a:t>:main grid 7%, offgrid 21%</a:t>
          </a:r>
        </a:p>
      </dgm:t>
    </dgm:pt>
    <dgm:pt modelId="{FA3A154F-5669-43B2-AAAC-BC0625ACF6E6}" type="parTrans" cxnId="{8AA459AD-AFE4-4C73-AD34-1CFAF72683F3}">
      <dgm:prSet/>
      <dgm:spPr/>
      <dgm:t>
        <a:bodyPr/>
        <a:lstStyle/>
        <a:p>
          <a:endParaRPr lang="en-US"/>
        </a:p>
      </dgm:t>
    </dgm:pt>
    <dgm:pt modelId="{3FEBE7CE-0146-4A19-A6B2-988089AB8027}" type="sibTrans" cxnId="{8AA459AD-AFE4-4C73-AD34-1CFAF72683F3}">
      <dgm:prSet/>
      <dgm:spPr/>
      <dgm:t>
        <a:bodyPr/>
        <a:lstStyle/>
        <a:p>
          <a:endParaRPr lang="en-US"/>
        </a:p>
      </dgm:t>
    </dgm:pt>
    <dgm:pt modelId="{0215E48E-E348-4D4B-AB37-38B4C5B29FBE}">
      <dgm:prSet/>
      <dgm:spPr/>
      <dgm:t>
        <a:bodyPr/>
        <a:lstStyle/>
        <a:p>
          <a:r>
            <a:rPr lang="en-US" b="1"/>
            <a:t>Current Installed electricity generation capacity</a:t>
          </a:r>
          <a:r>
            <a:rPr lang="en-US"/>
            <a:t>: 138 MW </a:t>
          </a:r>
        </a:p>
      </dgm:t>
    </dgm:pt>
    <dgm:pt modelId="{89FD8568-73A8-49D9-86A5-983DA04BD1D7}" type="parTrans" cxnId="{EEBAA4CD-9AC3-4B9A-8D7E-1D9E9875E89C}">
      <dgm:prSet/>
      <dgm:spPr/>
      <dgm:t>
        <a:bodyPr/>
        <a:lstStyle/>
        <a:p>
          <a:endParaRPr lang="en-US"/>
        </a:p>
      </dgm:t>
    </dgm:pt>
    <dgm:pt modelId="{624E9469-8B36-4DE1-8E0E-51DA406ABE72}" type="sibTrans" cxnId="{EEBAA4CD-9AC3-4B9A-8D7E-1D9E9875E89C}">
      <dgm:prSet/>
      <dgm:spPr/>
      <dgm:t>
        <a:bodyPr/>
        <a:lstStyle/>
        <a:p>
          <a:endParaRPr lang="en-US"/>
        </a:p>
      </dgm:t>
    </dgm:pt>
    <dgm:pt modelId="{33664270-8ECD-451B-B0EC-9310431AC8F8}">
      <dgm:prSet/>
      <dgm:spPr/>
      <dgm:t>
        <a:bodyPr/>
        <a:lstStyle/>
        <a:p>
          <a:r>
            <a:rPr lang="en-US" b="1"/>
            <a:t>RESMP Renewable electricity targets</a:t>
          </a:r>
          <a:r>
            <a:rPr lang="en-US"/>
            <a:t>: 150MW or 75% share of electricity generation by 2030</a:t>
          </a:r>
        </a:p>
      </dgm:t>
    </dgm:pt>
    <dgm:pt modelId="{BA161AA3-11C8-4DF4-9536-C263050BD5A9}" type="parTrans" cxnId="{E0CA9D6C-1F13-4F16-85E2-C86041E080FB}">
      <dgm:prSet/>
      <dgm:spPr/>
      <dgm:t>
        <a:bodyPr/>
        <a:lstStyle/>
        <a:p>
          <a:endParaRPr lang="en-US"/>
        </a:p>
      </dgm:t>
    </dgm:pt>
    <dgm:pt modelId="{DF3EF0FD-C9CB-41FC-8CA6-267572A52E9C}" type="sibTrans" cxnId="{E0CA9D6C-1F13-4F16-85E2-C86041E080FB}">
      <dgm:prSet/>
      <dgm:spPr/>
      <dgm:t>
        <a:bodyPr/>
        <a:lstStyle/>
        <a:p>
          <a:endParaRPr lang="en-US"/>
        </a:p>
      </dgm:t>
    </dgm:pt>
    <dgm:pt modelId="{25A5424A-8B51-4C54-A87D-06204CA308E3}">
      <dgm:prSet/>
      <dgm:spPr/>
      <dgm:t>
        <a:bodyPr/>
        <a:lstStyle/>
        <a:p>
          <a:r>
            <a:rPr lang="en-US" b="1"/>
            <a:t>Current Renewable electricity generation capacity</a:t>
          </a:r>
          <a:r>
            <a:rPr lang="en-US"/>
            <a:t>: 88 MW (64% share of generation)</a:t>
          </a:r>
        </a:p>
      </dgm:t>
    </dgm:pt>
    <dgm:pt modelId="{405853B0-61A7-4EA2-9FE6-00BDEF89A163}" type="parTrans" cxnId="{9A04086A-9931-41E6-93D4-B63A8EC267A8}">
      <dgm:prSet/>
      <dgm:spPr/>
      <dgm:t>
        <a:bodyPr/>
        <a:lstStyle/>
        <a:p>
          <a:endParaRPr lang="en-US"/>
        </a:p>
      </dgm:t>
    </dgm:pt>
    <dgm:pt modelId="{0CDDF257-F455-4DD6-8D33-85E1B1EB2A53}" type="sibTrans" cxnId="{9A04086A-9931-41E6-93D4-B63A8EC267A8}">
      <dgm:prSet/>
      <dgm:spPr/>
      <dgm:t>
        <a:bodyPr/>
        <a:lstStyle/>
        <a:p>
          <a:endParaRPr lang="en-US"/>
        </a:p>
      </dgm:t>
    </dgm:pt>
    <dgm:pt modelId="{823E8602-81ED-4EF2-ADA1-80D6240839E8}" type="pres">
      <dgm:prSet presAssocID="{2BA1BC0C-8766-41D9-829C-B45A92A1026B}" presName="linear" presStyleCnt="0">
        <dgm:presLayoutVars>
          <dgm:animLvl val="lvl"/>
          <dgm:resizeHandles val="exact"/>
        </dgm:presLayoutVars>
      </dgm:prSet>
      <dgm:spPr/>
    </dgm:pt>
    <dgm:pt modelId="{BBA19738-5E75-4C4C-A8DF-A1DF4D13F5AC}" type="pres">
      <dgm:prSet presAssocID="{7DE339FC-1F51-4548-8AB7-AE1F0F139F5E}" presName="parentText" presStyleLbl="node1" presStyleIdx="0" presStyleCnt="1">
        <dgm:presLayoutVars>
          <dgm:chMax val="0"/>
          <dgm:bulletEnabled val="1"/>
        </dgm:presLayoutVars>
      </dgm:prSet>
      <dgm:spPr/>
    </dgm:pt>
    <dgm:pt modelId="{B036A5D3-F1F4-4E12-92E2-395173A9C2D8}" type="pres">
      <dgm:prSet presAssocID="{7DE339FC-1F51-4548-8AB7-AE1F0F139F5E}" presName="childText" presStyleLbl="revTx" presStyleIdx="0" presStyleCnt="1">
        <dgm:presLayoutVars>
          <dgm:bulletEnabled val="1"/>
        </dgm:presLayoutVars>
      </dgm:prSet>
      <dgm:spPr/>
    </dgm:pt>
  </dgm:ptLst>
  <dgm:cxnLst>
    <dgm:cxn modelId="{2397660A-E254-4FAF-AF2A-0A301915E735}" type="presOf" srcId="{33664270-8ECD-451B-B0EC-9310431AC8F8}" destId="{B036A5D3-F1F4-4E12-92E2-395173A9C2D8}" srcOrd="0" destOrd="6" presId="urn:microsoft.com/office/officeart/2005/8/layout/vList2"/>
    <dgm:cxn modelId="{F0D97F0B-ECB8-471B-9799-71EB015854C0}" type="presOf" srcId="{25A5424A-8B51-4C54-A87D-06204CA308E3}" destId="{B036A5D3-F1F4-4E12-92E2-395173A9C2D8}" srcOrd="0" destOrd="7" presId="urn:microsoft.com/office/officeart/2005/8/layout/vList2"/>
    <dgm:cxn modelId="{582CCA0F-37EA-47C3-8EEE-AC4944AE167F}" type="presOf" srcId="{31A084D9-66D8-4D0C-8009-F7DC155446D1}" destId="{B036A5D3-F1F4-4E12-92E2-395173A9C2D8}" srcOrd="0" destOrd="4" presId="urn:microsoft.com/office/officeart/2005/8/layout/vList2"/>
    <dgm:cxn modelId="{5DCA8424-60BB-4B0D-83B2-80E9C445D8B3}" type="presOf" srcId="{0215E48E-E348-4D4B-AB37-38B4C5B29FBE}" destId="{B036A5D3-F1F4-4E12-92E2-395173A9C2D8}" srcOrd="0" destOrd="5" presId="urn:microsoft.com/office/officeart/2005/8/layout/vList2"/>
    <dgm:cxn modelId="{C669473A-BDC7-4D81-94A3-6879B80ADF0B}" type="presOf" srcId="{9B9CC9B3-6B4D-4B24-AF73-BFE186753445}" destId="{B036A5D3-F1F4-4E12-92E2-395173A9C2D8}" srcOrd="0" destOrd="0" presId="urn:microsoft.com/office/officeart/2005/8/layout/vList2"/>
    <dgm:cxn modelId="{9A04086A-9931-41E6-93D4-B63A8EC267A8}" srcId="{7DE339FC-1F51-4548-8AB7-AE1F0F139F5E}" destId="{25A5424A-8B51-4C54-A87D-06204CA308E3}" srcOrd="7" destOrd="0" parTransId="{405853B0-61A7-4EA2-9FE6-00BDEF89A163}" sibTransId="{0CDDF257-F455-4DD6-8D33-85E1B1EB2A53}"/>
    <dgm:cxn modelId="{E0CA9D6C-1F13-4F16-85E2-C86041E080FB}" srcId="{7DE339FC-1F51-4548-8AB7-AE1F0F139F5E}" destId="{33664270-8ECD-451B-B0EC-9310431AC8F8}" srcOrd="6" destOrd="0" parTransId="{BA161AA3-11C8-4DF4-9536-C263050BD5A9}" sibTransId="{DF3EF0FD-C9CB-41FC-8CA6-267572A52E9C}"/>
    <dgm:cxn modelId="{AB58C775-FA36-4BA7-93AE-EDF787700901}" srcId="{7DE339FC-1F51-4548-8AB7-AE1F0F139F5E}" destId="{9B9CC9B3-6B4D-4B24-AF73-BFE186753445}" srcOrd="0" destOrd="0" parTransId="{0614A12F-75F9-43CF-8469-7FA4811887AF}" sibTransId="{CF577841-EF77-4878-BAF6-FBF3CB05853F}"/>
    <dgm:cxn modelId="{FEE41F57-7E0E-42B8-9167-1F484AFB1401}" srcId="{7DE339FC-1F51-4548-8AB7-AE1F0F139F5E}" destId="{59C4B6A7-BF23-4C11-87E6-CE3BEB1AD81D}" srcOrd="1" destOrd="0" parTransId="{1D7C82C7-D98D-4FC2-AD32-A00402A5B48F}" sibTransId="{EFFA5961-0D84-4A70-B51E-877C732F9CBC}"/>
    <dgm:cxn modelId="{EFACFB80-CE7E-49D2-A456-4DC5050B7629}" srcId="{2BA1BC0C-8766-41D9-829C-B45A92A1026B}" destId="{7DE339FC-1F51-4548-8AB7-AE1F0F139F5E}" srcOrd="0" destOrd="0" parTransId="{2BEF1AD5-F335-42C5-A307-962DC98DB200}" sibTransId="{0A582A43-59A4-48CB-A89E-731F582BD51C}"/>
    <dgm:cxn modelId="{8FCFF887-3165-4820-9ADF-CED13F6EB68C}" type="presOf" srcId="{0F368D8C-A5AC-463E-8F59-39661F95E918}" destId="{B036A5D3-F1F4-4E12-92E2-395173A9C2D8}" srcOrd="0" destOrd="3" presId="urn:microsoft.com/office/officeart/2005/8/layout/vList2"/>
    <dgm:cxn modelId="{480C6D90-8798-4275-9626-10E52D27996F}" type="presOf" srcId="{7DE339FC-1F51-4548-8AB7-AE1F0F139F5E}" destId="{BBA19738-5E75-4C4C-A8DF-A1DF4D13F5AC}" srcOrd="0" destOrd="0" presId="urn:microsoft.com/office/officeart/2005/8/layout/vList2"/>
    <dgm:cxn modelId="{72DDAC93-146C-45A3-8CED-F3BBB5C5D1BD}" type="presOf" srcId="{2BA1BC0C-8766-41D9-829C-B45A92A1026B}" destId="{823E8602-81ED-4EF2-ADA1-80D6240839E8}" srcOrd="0" destOrd="0" presId="urn:microsoft.com/office/officeart/2005/8/layout/vList2"/>
    <dgm:cxn modelId="{93926B94-0300-40D5-8D40-545738E767DE}" srcId="{7DE339FC-1F51-4548-8AB7-AE1F0F139F5E}" destId="{B3615440-AB57-4F8B-9716-BD3772A007AE}" srcOrd="2" destOrd="0" parTransId="{F6EB9D51-414E-4BFD-A727-BBB4709FD366}" sibTransId="{AA25DE6F-0F28-474C-ACC9-4B735ADB2C7A}"/>
    <dgm:cxn modelId="{E1013299-9CFA-4739-AB21-3F338732EBA4}" type="presOf" srcId="{B3615440-AB57-4F8B-9716-BD3772A007AE}" destId="{B036A5D3-F1F4-4E12-92E2-395173A9C2D8}" srcOrd="0" destOrd="2" presId="urn:microsoft.com/office/officeart/2005/8/layout/vList2"/>
    <dgm:cxn modelId="{A2DD51A9-CF3D-4C19-B318-7FF897988B00}" type="presOf" srcId="{59C4B6A7-BF23-4C11-87E6-CE3BEB1AD81D}" destId="{B036A5D3-F1F4-4E12-92E2-395173A9C2D8}" srcOrd="0" destOrd="1" presId="urn:microsoft.com/office/officeart/2005/8/layout/vList2"/>
    <dgm:cxn modelId="{70EB7AAB-4C70-43F5-98B4-C73868ABF03B}" srcId="{7DE339FC-1F51-4548-8AB7-AE1F0F139F5E}" destId="{0F368D8C-A5AC-463E-8F59-39661F95E918}" srcOrd="3" destOrd="0" parTransId="{5D20CD06-42B7-432C-9222-343DB9165213}" sibTransId="{37235841-0BF7-4EFE-8185-65C667DCB395}"/>
    <dgm:cxn modelId="{8AA459AD-AFE4-4C73-AD34-1CFAF72683F3}" srcId="{7DE339FC-1F51-4548-8AB7-AE1F0F139F5E}" destId="{31A084D9-66D8-4D0C-8009-F7DC155446D1}" srcOrd="4" destOrd="0" parTransId="{FA3A154F-5669-43B2-AAAC-BC0625ACF6E6}" sibTransId="{3FEBE7CE-0146-4A19-A6B2-988089AB8027}"/>
    <dgm:cxn modelId="{EEBAA4CD-9AC3-4B9A-8D7E-1D9E9875E89C}" srcId="{7DE339FC-1F51-4548-8AB7-AE1F0F139F5E}" destId="{0215E48E-E348-4D4B-AB37-38B4C5B29FBE}" srcOrd="5" destOrd="0" parTransId="{89FD8568-73A8-49D9-86A5-983DA04BD1D7}" sibTransId="{624E9469-8B36-4DE1-8E0E-51DA406ABE72}"/>
    <dgm:cxn modelId="{E9B1A81F-FBB4-4FB1-A687-4B08D79641D8}" type="presParOf" srcId="{823E8602-81ED-4EF2-ADA1-80D6240839E8}" destId="{BBA19738-5E75-4C4C-A8DF-A1DF4D13F5AC}" srcOrd="0" destOrd="0" presId="urn:microsoft.com/office/officeart/2005/8/layout/vList2"/>
    <dgm:cxn modelId="{AB344C4A-19B7-4C43-9194-70991C69E444}" type="presParOf" srcId="{823E8602-81ED-4EF2-ADA1-80D6240839E8}" destId="{B036A5D3-F1F4-4E12-92E2-395173A9C2D8}"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741BD65-2DDE-40FA-B445-7336CE95F408}"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US"/>
        </a:p>
      </dgm:t>
    </dgm:pt>
    <dgm:pt modelId="{F14CDBF8-5882-43FB-9BC6-992896ADF3EA}">
      <dgm:prSet/>
      <dgm:spPr/>
      <dgm:t>
        <a:bodyPr/>
        <a:lstStyle/>
        <a:p>
          <a:r>
            <a:rPr lang="en-US"/>
            <a:t>Universal use of pre-paid meters from 2020 onwards and availability of 1 Amps,</a:t>
          </a:r>
        </a:p>
      </dgm:t>
    </dgm:pt>
    <dgm:pt modelId="{921F49E2-12EE-47C5-9B97-A2FC7CD50B8A}" type="parTrans" cxnId="{CC3F8249-2E7A-4417-8FDF-FC6277605494}">
      <dgm:prSet/>
      <dgm:spPr/>
      <dgm:t>
        <a:bodyPr/>
        <a:lstStyle/>
        <a:p>
          <a:endParaRPr lang="en-US"/>
        </a:p>
      </dgm:t>
    </dgm:pt>
    <dgm:pt modelId="{B5BE6DF2-203E-4FB3-B4C2-2EE5D200FE7F}" type="sibTrans" cxnId="{CC3F8249-2E7A-4417-8FDF-FC6277605494}">
      <dgm:prSet/>
      <dgm:spPr/>
      <dgm:t>
        <a:bodyPr/>
        <a:lstStyle/>
        <a:p>
          <a:endParaRPr lang="en-US"/>
        </a:p>
      </dgm:t>
    </dgm:pt>
    <dgm:pt modelId="{B733DF2C-E971-4D1F-A4EB-D26396C299EA}">
      <dgm:prSet/>
      <dgm:spPr/>
      <dgm:t>
        <a:bodyPr/>
        <a:lstStyle/>
        <a:p>
          <a:r>
            <a:rPr lang="en-US"/>
            <a:t>Total energy losses on rural electricity below 12% by 2030,</a:t>
          </a:r>
        </a:p>
      </dgm:t>
    </dgm:pt>
    <dgm:pt modelId="{777B9BC3-8F85-48BB-867B-E258D37858DA}" type="parTrans" cxnId="{E6138E6C-56F2-43FA-9F3D-154A67A4C036}">
      <dgm:prSet/>
      <dgm:spPr/>
      <dgm:t>
        <a:bodyPr/>
        <a:lstStyle/>
        <a:p>
          <a:endParaRPr lang="en-US"/>
        </a:p>
      </dgm:t>
    </dgm:pt>
    <dgm:pt modelId="{2F6BA8C6-CB01-4428-8697-FBF729186599}" type="sibTrans" cxnId="{E6138E6C-56F2-43FA-9F3D-154A67A4C036}">
      <dgm:prSet/>
      <dgm:spPr/>
      <dgm:t>
        <a:bodyPr/>
        <a:lstStyle/>
        <a:p>
          <a:endParaRPr lang="en-US"/>
        </a:p>
      </dgm:t>
    </dgm:pt>
    <dgm:pt modelId="{D7BA0B6B-FB25-4C0F-A3F0-50924E085D8D}">
      <dgm:prSet/>
      <dgm:spPr/>
      <dgm:t>
        <a:bodyPr/>
        <a:lstStyle/>
        <a:p>
          <a:r>
            <a:rPr lang="en-US"/>
            <a:t>Universal access to efficient lights, TVs, refrigerators and freezers at affordable prices,</a:t>
          </a:r>
        </a:p>
      </dgm:t>
    </dgm:pt>
    <dgm:pt modelId="{BF8E92E0-F09B-4D32-9845-B2F6D184025E}" type="parTrans" cxnId="{2140CDEE-CD46-4C0E-B17C-A712364836B5}">
      <dgm:prSet/>
      <dgm:spPr/>
      <dgm:t>
        <a:bodyPr/>
        <a:lstStyle/>
        <a:p>
          <a:endParaRPr lang="en-US"/>
        </a:p>
      </dgm:t>
    </dgm:pt>
    <dgm:pt modelId="{038BE168-29C0-465D-B91E-EC100C5D1436}" type="sibTrans" cxnId="{2140CDEE-CD46-4C0E-B17C-A712364836B5}">
      <dgm:prSet/>
      <dgm:spPr/>
      <dgm:t>
        <a:bodyPr/>
        <a:lstStyle/>
        <a:p>
          <a:endParaRPr lang="en-US"/>
        </a:p>
      </dgm:t>
    </dgm:pt>
    <dgm:pt modelId="{9FD5F1EA-1E2B-403C-AD6A-1360DE321C8A}">
      <dgm:prSet/>
      <dgm:spPr/>
      <dgm:t>
        <a:bodyPr/>
        <a:lstStyle/>
        <a:p>
          <a:r>
            <a:rPr lang="en-US"/>
            <a:t>Solar Water Heating suppliers and installers available in every County Capital,</a:t>
          </a:r>
        </a:p>
      </dgm:t>
    </dgm:pt>
    <dgm:pt modelId="{9BDF88B4-72E7-4698-8700-A4410F5713A0}" type="parTrans" cxnId="{592716AD-DAA0-4FD7-A783-6A4B4176889F}">
      <dgm:prSet/>
      <dgm:spPr/>
      <dgm:t>
        <a:bodyPr/>
        <a:lstStyle/>
        <a:p>
          <a:endParaRPr lang="en-US"/>
        </a:p>
      </dgm:t>
    </dgm:pt>
    <dgm:pt modelId="{FA2138BB-2E56-404C-A955-26ABF1A282B7}" type="sibTrans" cxnId="{592716AD-DAA0-4FD7-A783-6A4B4176889F}">
      <dgm:prSet/>
      <dgm:spPr/>
      <dgm:t>
        <a:bodyPr/>
        <a:lstStyle/>
        <a:p>
          <a:endParaRPr lang="en-US"/>
        </a:p>
      </dgm:t>
    </dgm:pt>
    <dgm:pt modelId="{CEA9E82B-001B-43D0-AE51-66106FE4261B}">
      <dgm:prSet/>
      <dgm:spPr/>
      <dgm:t>
        <a:bodyPr/>
        <a:lstStyle/>
        <a:p>
          <a:r>
            <a:rPr lang="en-US"/>
            <a:t>Cooking gas available in all County Capitals and gas stations at affordable prices with at least one reception and storage facility in Liberia,</a:t>
          </a:r>
        </a:p>
      </dgm:t>
    </dgm:pt>
    <dgm:pt modelId="{3EC962A3-D334-42C2-96D8-65C4BCC8F2FD}" type="parTrans" cxnId="{0309FDBF-888A-4254-9CA8-8E0C46EE6B2B}">
      <dgm:prSet/>
      <dgm:spPr/>
      <dgm:t>
        <a:bodyPr/>
        <a:lstStyle/>
        <a:p>
          <a:endParaRPr lang="en-US"/>
        </a:p>
      </dgm:t>
    </dgm:pt>
    <dgm:pt modelId="{D1FE4514-0B54-41F5-96CB-BA8DCB8BD2F6}" type="sibTrans" cxnId="{0309FDBF-888A-4254-9CA8-8E0C46EE6B2B}">
      <dgm:prSet/>
      <dgm:spPr/>
      <dgm:t>
        <a:bodyPr/>
        <a:lstStyle/>
        <a:p>
          <a:endParaRPr lang="en-US"/>
        </a:p>
      </dgm:t>
    </dgm:pt>
    <dgm:pt modelId="{C53ADDD3-C4E9-4AFD-98C0-508E05AFA143}">
      <dgm:prSet/>
      <dgm:spPr/>
      <dgm:t>
        <a:bodyPr/>
        <a:lstStyle/>
        <a:p>
          <a:r>
            <a:rPr lang="en-US"/>
            <a:t>Universal access to affordable and efficient locally manufactured cook stoves with the target of 250.000 efficient cook stoves sold until 2030,</a:t>
          </a:r>
        </a:p>
      </dgm:t>
    </dgm:pt>
    <dgm:pt modelId="{D93EDDE9-08F0-440A-A22D-D40A8BEDCDF0}" type="parTrans" cxnId="{578FAF31-781D-4F7B-AAB6-F8FA11CAB998}">
      <dgm:prSet/>
      <dgm:spPr/>
      <dgm:t>
        <a:bodyPr/>
        <a:lstStyle/>
        <a:p>
          <a:endParaRPr lang="en-US"/>
        </a:p>
      </dgm:t>
    </dgm:pt>
    <dgm:pt modelId="{70B68076-BFEC-4366-A1F3-454E8195A3DF}" type="sibTrans" cxnId="{578FAF31-781D-4F7B-AAB6-F8FA11CAB998}">
      <dgm:prSet/>
      <dgm:spPr/>
      <dgm:t>
        <a:bodyPr/>
        <a:lstStyle/>
        <a:p>
          <a:endParaRPr lang="en-US"/>
        </a:p>
      </dgm:t>
    </dgm:pt>
    <dgm:pt modelId="{522DD8B2-C851-4BC5-ABDD-43FED8333EFA}">
      <dgm:prSet/>
      <dgm:spPr/>
      <dgm:t>
        <a:bodyPr/>
        <a:lstStyle/>
        <a:p>
          <a:r>
            <a:rPr lang="en-US" dirty="0"/>
            <a:t>Increase the share of efficient charcoal production to 60% by 2020 and 100% by 2030</a:t>
          </a:r>
        </a:p>
      </dgm:t>
    </dgm:pt>
    <dgm:pt modelId="{613FDDD0-820E-4D8A-802D-C4780D5B9F59}" type="parTrans" cxnId="{76635AED-0EAE-49D5-9F9C-CE492C3D9A27}">
      <dgm:prSet/>
      <dgm:spPr/>
      <dgm:t>
        <a:bodyPr/>
        <a:lstStyle/>
        <a:p>
          <a:endParaRPr lang="en-US"/>
        </a:p>
      </dgm:t>
    </dgm:pt>
    <dgm:pt modelId="{256F8F16-C6AB-4476-A194-30CA7B6ABFDC}" type="sibTrans" cxnId="{76635AED-0EAE-49D5-9F9C-CE492C3D9A27}">
      <dgm:prSet/>
      <dgm:spPr/>
      <dgm:t>
        <a:bodyPr/>
        <a:lstStyle/>
        <a:p>
          <a:endParaRPr lang="en-US"/>
        </a:p>
      </dgm:t>
    </dgm:pt>
    <dgm:pt modelId="{46569A21-DFE7-406F-B953-FD56663C844A}" type="pres">
      <dgm:prSet presAssocID="{5741BD65-2DDE-40FA-B445-7336CE95F408}" presName="diagram" presStyleCnt="0">
        <dgm:presLayoutVars>
          <dgm:dir/>
          <dgm:resizeHandles val="exact"/>
        </dgm:presLayoutVars>
      </dgm:prSet>
      <dgm:spPr/>
    </dgm:pt>
    <dgm:pt modelId="{3F9794EC-6191-4879-B67F-B6099255E008}" type="pres">
      <dgm:prSet presAssocID="{F14CDBF8-5882-43FB-9BC6-992896ADF3EA}" presName="node" presStyleLbl="node1" presStyleIdx="0" presStyleCnt="7">
        <dgm:presLayoutVars>
          <dgm:bulletEnabled val="1"/>
        </dgm:presLayoutVars>
      </dgm:prSet>
      <dgm:spPr/>
    </dgm:pt>
    <dgm:pt modelId="{231484B0-E913-4D1B-97DF-118651977A75}" type="pres">
      <dgm:prSet presAssocID="{B5BE6DF2-203E-4FB3-B4C2-2EE5D200FE7F}" presName="sibTrans" presStyleCnt="0"/>
      <dgm:spPr/>
    </dgm:pt>
    <dgm:pt modelId="{A0380A57-B60A-4ABA-8315-9CD648C83396}" type="pres">
      <dgm:prSet presAssocID="{B733DF2C-E971-4D1F-A4EB-D26396C299EA}" presName="node" presStyleLbl="node1" presStyleIdx="1" presStyleCnt="7">
        <dgm:presLayoutVars>
          <dgm:bulletEnabled val="1"/>
        </dgm:presLayoutVars>
      </dgm:prSet>
      <dgm:spPr/>
    </dgm:pt>
    <dgm:pt modelId="{9449F566-8394-4D9E-A075-CE4779EDE135}" type="pres">
      <dgm:prSet presAssocID="{2F6BA8C6-CB01-4428-8697-FBF729186599}" presName="sibTrans" presStyleCnt="0"/>
      <dgm:spPr/>
    </dgm:pt>
    <dgm:pt modelId="{8B3C5746-AD72-42FC-85CA-16771379CB96}" type="pres">
      <dgm:prSet presAssocID="{D7BA0B6B-FB25-4C0F-A3F0-50924E085D8D}" presName="node" presStyleLbl="node1" presStyleIdx="2" presStyleCnt="7">
        <dgm:presLayoutVars>
          <dgm:bulletEnabled val="1"/>
        </dgm:presLayoutVars>
      </dgm:prSet>
      <dgm:spPr/>
    </dgm:pt>
    <dgm:pt modelId="{524BCB46-0BD5-427E-9365-6A4616A26B61}" type="pres">
      <dgm:prSet presAssocID="{038BE168-29C0-465D-B91E-EC100C5D1436}" presName="sibTrans" presStyleCnt="0"/>
      <dgm:spPr/>
    </dgm:pt>
    <dgm:pt modelId="{BBF6094E-7E15-419F-9962-BC6F117ECD94}" type="pres">
      <dgm:prSet presAssocID="{9FD5F1EA-1E2B-403C-AD6A-1360DE321C8A}" presName="node" presStyleLbl="node1" presStyleIdx="3" presStyleCnt="7">
        <dgm:presLayoutVars>
          <dgm:bulletEnabled val="1"/>
        </dgm:presLayoutVars>
      </dgm:prSet>
      <dgm:spPr/>
    </dgm:pt>
    <dgm:pt modelId="{8244171D-6251-43BA-BADF-9C2C46AC2A8C}" type="pres">
      <dgm:prSet presAssocID="{FA2138BB-2E56-404C-A955-26ABF1A282B7}" presName="sibTrans" presStyleCnt="0"/>
      <dgm:spPr/>
    </dgm:pt>
    <dgm:pt modelId="{B2D9C118-3597-4806-AB0D-A38D063CD26F}" type="pres">
      <dgm:prSet presAssocID="{CEA9E82B-001B-43D0-AE51-66106FE4261B}" presName="node" presStyleLbl="node1" presStyleIdx="4" presStyleCnt="7">
        <dgm:presLayoutVars>
          <dgm:bulletEnabled val="1"/>
        </dgm:presLayoutVars>
      </dgm:prSet>
      <dgm:spPr/>
    </dgm:pt>
    <dgm:pt modelId="{E471453C-3655-4350-814F-78B893A75CFC}" type="pres">
      <dgm:prSet presAssocID="{D1FE4514-0B54-41F5-96CB-BA8DCB8BD2F6}" presName="sibTrans" presStyleCnt="0"/>
      <dgm:spPr/>
    </dgm:pt>
    <dgm:pt modelId="{6D8441FA-7D15-420D-A005-0242BCF93882}" type="pres">
      <dgm:prSet presAssocID="{C53ADDD3-C4E9-4AFD-98C0-508E05AFA143}" presName="node" presStyleLbl="node1" presStyleIdx="5" presStyleCnt="7">
        <dgm:presLayoutVars>
          <dgm:bulletEnabled val="1"/>
        </dgm:presLayoutVars>
      </dgm:prSet>
      <dgm:spPr/>
    </dgm:pt>
    <dgm:pt modelId="{5EFEFABB-3424-407D-A1DD-D0971FAB5F57}" type="pres">
      <dgm:prSet presAssocID="{70B68076-BFEC-4366-A1F3-454E8195A3DF}" presName="sibTrans" presStyleCnt="0"/>
      <dgm:spPr/>
    </dgm:pt>
    <dgm:pt modelId="{3F3B262B-612C-4B8D-8460-C3D697F87C9D}" type="pres">
      <dgm:prSet presAssocID="{522DD8B2-C851-4BC5-ABDD-43FED8333EFA}" presName="node" presStyleLbl="node1" presStyleIdx="6" presStyleCnt="7">
        <dgm:presLayoutVars>
          <dgm:bulletEnabled val="1"/>
        </dgm:presLayoutVars>
      </dgm:prSet>
      <dgm:spPr/>
    </dgm:pt>
  </dgm:ptLst>
  <dgm:cxnLst>
    <dgm:cxn modelId="{578FAF31-781D-4F7B-AAB6-F8FA11CAB998}" srcId="{5741BD65-2DDE-40FA-B445-7336CE95F408}" destId="{C53ADDD3-C4E9-4AFD-98C0-508E05AFA143}" srcOrd="5" destOrd="0" parTransId="{D93EDDE9-08F0-440A-A22D-D40A8BEDCDF0}" sibTransId="{70B68076-BFEC-4366-A1F3-454E8195A3DF}"/>
    <dgm:cxn modelId="{CC3F8249-2E7A-4417-8FDF-FC6277605494}" srcId="{5741BD65-2DDE-40FA-B445-7336CE95F408}" destId="{F14CDBF8-5882-43FB-9BC6-992896ADF3EA}" srcOrd="0" destOrd="0" parTransId="{921F49E2-12EE-47C5-9B97-A2FC7CD50B8A}" sibTransId="{B5BE6DF2-203E-4FB3-B4C2-2EE5D200FE7F}"/>
    <dgm:cxn modelId="{496A534A-62A9-4849-93B1-FB0A3A3A613A}" type="presOf" srcId="{D7BA0B6B-FB25-4C0F-A3F0-50924E085D8D}" destId="{8B3C5746-AD72-42FC-85CA-16771379CB96}" srcOrd="0" destOrd="0" presId="urn:microsoft.com/office/officeart/2005/8/layout/default"/>
    <dgm:cxn modelId="{E6138E6C-56F2-43FA-9F3D-154A67A4C036}" srcId="{5741BD65-2DDE-40FA-B445-7336CE95F408}" destId="{B733DF2C-E971-4D1F-A4EB-D26396C299EA}" srcOrd="1" destOrd="0" parTransId="{777B9BC3-8F85-48BB-867B-E258D37858DA}" sibTransId="{2F6BA8C6-CB01-4428-8697-FBF729186599}"/>
    <dgm:cxn modelId="{DDBD1684-28BF-4DF7-BD47-90163ED3E9CB}" type="presOf" srcId="{CEA9E82B-001B-43D0-AE51-66106FE4261B}" destId="{B2D9C118-3597-4806-AB0D-A38D063CD26F}" srcOrd="0" destOrd="0" presId="urn:microsoft.com/office/officeart/2005/8/layout/default"/>
    <dgm:cxn modelId="{592716AD-DAA0-4FD7-A783-6A4B4176889F}" srcId="{5741BD65-2DDE-40FA-B445-7336CE95F408}" destId="{9FD5F1EA-1E2B-403C-AD6A-1360DE321C8A}" srcOrd="3" destOrd="0" parTransId="{9BDF88B4-72E7-4698-8700-A4410F5713A0}" sibTransId="{FA2138BB-2E56-404C-A955-26ABF1A282B7}"/>
    <dgm:cxn modelId="{0309FDBF-888A-4254-9CA8-8E0C46EE6B2B}" srcId="{5741BD65-2DDE-40FA-B445-7336CE95F408}" destId="{CEA9E82B-001B-43D0-AE51-66106FE4261B}" srcOrd="4" destOrd="0" parTransId="{3EC962A3-D334-42C2-96D8-65C4BCC8F2FD}" sibTransId="{D1FE4514-0B54-41F5-96CB-BA8DCB8BD2F6}"/>
    <dgm:cxn modelId="{7C9287CC-D1C3-4279-BE3D-94CECF484A7B}" type="presOf" srcId="{522DD8B2-C851-4BC5-ABDD-43FED8333EFA}" destId="{3F3B262B-612C-4B8D-8460-C3D697F87C9D}" srcOrd="0" destOrd="0" presId="urn:microsoft.com/office/officeart/2005/8/layout/default"/>
    <dgm:cxn modelId="{EAEC32CF-8AB2-41B3-8CF3-1E0BA1562488}" type="presOf" srcId="{F14CDBF8-5882-43FB-9BC6-992896ADF3EA}" destId="{3F9794EC-6191-4879-B67F-B6099255E008}" srcOrd="0" destOrd="0" presId="urn:microsoft.com/office/officeart/2005/8/layout/default"/>
    <dgm:cxn modelId="{80DE47D8-BDD9-493F-B780-0EBBCFA6E94C}" type="presOf" srcId="{C53ADDD3-C4E9-4AFD-98C0-508E05AFA143}" destId="{6D8441FA-7D15-420D-A005-0242BCF93882}" srcOrd="0" destOrd="0" presId="urn:microsoft.com/office/officeart/2005/8/layout/default"/>
    <dgm:cxn modelId="{6C1060DA-1683-4C37-94B7-3AD677C28926}" type="presOf" srcId="{5741BD65-2DDE-40FA-B445-7336CE95F408}" destId="{46569A21-DFE7-406F-B953-FD56663C844A}" srcOrd="0" destOrd="0" presId="urn:microsoft.com/office/officeart/2005/8/layout/default"/>
    <dgm:cxn modelId="{76635AED-0EAE-49D5-9F9C-CE492C3D9A27}" srcId="{5741BD65-2DDE-40FA-B445-7336CE95F408}" destId="{522DD8B2-C851-4BC5-ABDD-43FED8333EFA}" srcOrd="6" destOrd="0" parTransId="{613FDDD0-820E-4D8A-802D-C4780D5B9F59}" sibTransId="{256F8F16-C6AB-4476-A194-30CA7B6ABFDC}"/>
    <dgm:cxn modelId="{2140CDEE-CD46-4C0E-B17C-A712364836B5}" srcId="{5741BD65-2DDE-40FA-B445-7336CE95F408}" destId="{D7BA0B6B-FB25-4C0F-A3F0-50924E085D8D}" srcOrd="2" destOrd="0" parTransId="{BF8E92E0-F09B-4D32-9845-B2F6D184025E}" sibTransId="{038BE168-29C0-465D-B91E-EC100C5D1436}"/>
    <dgm:cxn modelId="{1EABA0F1-C166-45D8-B760-D069E7AC0B76}" type="presOf" srcId="{B733DF2C-E971-4D1F-A4EB-D26396C299EA}" destId="{A0380A57-B60A-4ABA-8315-9CD648C83396}" srcOrd="0" destOrd="0" presId="urn:microsoft.com/office/officeart/2005/8/layout/default"/>
    <dgm:cxn modelId="{DC155BFF-7B69-4668-8197-87A5B31405D9}" type="presOf" srcId="{9FD5F1EA-1E2B-403C-AD6A-1360DE321C8A}" destId="{BBF6094E-7E15-419F-9962-BC6F117ECD94}" srcOrd="0" destOrd="0" presId="urn:microsoft.com/office/officeart/2005/8/layout/default"/>
    <dgm:cxn modelId="{2CB73416-4E09-4570-BB1E-8951058E1B0D}" type="presParOf" srcId="{46569A21-DFE7-406F-B953-FD56663C844A}" destId="{3F9794EC-6191-4879-B67F-B6099255E008}" srcOrd="0" destOrd="0" presId="urn:microsoft.com/office/officeart/2005/8/layout/default"/>
    <dgm:cxn modelId="{F8D15C13-9910-4909-BA61-FF6FE5BD440E}" type="presParOf" srcId="{46569A21-DFE7-406F-B953-FD56663C844A}" destId="{231484B0-E913-4D1B-97DF-118651977A75}" srcOrd="1" destOrd="0" presId="urn:microsoft.com/office/officeart/2005/8/layout/default"/>
    <dgm:cxn modelId="{9E9E4730-2310-44A8-BAE3-4C56A90F1D69}" type="presParOf" srcId="{46569A21-DFE7-406F-B953-FD56663C844A}" destId="{A0380A57-B60A-4ABA-8315-9CD648C83396}" srcOrd="2" destOrd="0" presId="urn:microsoft.com/office/officeart/2005/8/layout/default"/>
    <dgm:cxn modelId="{3ADA80A8-6B32-45E8-8B81-6132135E99FD}" type="presParOf" srcId="{46569A21-DFE7-406F-B953-FD56663C844A}" destId="{9449F566-8394-4D9E-A075-CE4779EDE135}" srcOrd="3" destOrd="0" presId="urn:microsoft.com/office/officeart/2005/8/layout/default"/>
    <dgm:cxn modelId="{5C9BD2EB-4B3B-4E70-8189-0591DC35D949}" type="presParOf" srcId="{46569A21-DFE7-406F-B953-FD56663C844A}" destId="{8B3C5746-AD72-42FC-85CA-16771379CB96}" srcOrd="4" destOrd="0" presId="urn:microsoft.com/office/officeart/2005/8/layout/default"/>
    <dgm:cxn modelId="{9E7E282E-38FC-49AE-8C6C-6DD08372AB18}" type="presParOf" srcId="{46569A21-DFE7-406F-B953-FD56663C844A}" destId="{524BCB46-0BD5-427E-9365-6A4616A26B61}" srcOrd="5" destOrd="0" presId="urn:microsoft.com/office/officeart/2005/8/layout/default"/>
    <dgm:cxn modelId="{B48F4FEB-1E60-4BFA-9BDC-7B4F9DF324EC}" type="presParOf" srcId="{46569A21-DFE7-406F-B953-FD56663C844A}" destId="{BBF6094E-7E15-419F-9962-BC6F117ECD94}" srcOrd="6" destOrd="0" presId="urn:microsoft.com/office/officeart/2005/8/layout/default"/>
    <dgm:cxn modelId="{2E911826-F714-47E0-8949-D0E73E31365A}" type="presParOf" srcId="{46569A21-DFE7-406F-B953-FD56663C844A}" destId="{8244171D-6251-43BA-BADF-9C2C46AC2A8C}" srcOrd="7" destOrd="0" presId="urn:microsoft.com/office/officeart/2005/8/layout/default"/>
    <dgm:cxn modelId="{6FC6BC56-90F4-4119-A50F-C042F16F8C00}" type="presParOf" srcId="{46569A21-DFE7-406F-B953-FD56663C844A}" destId="{B2D9C118-3597-4806-AB0D-A38D063CD26F}" srcOrd="8" destOrd="0" presId="urn:microsoft.com/office/officeart/2005/8/layout/default"/>
    <dgm:cxn modelId="{E2F007AE-943F-4CC0-A803-C8CE893AF944}" type="presParOf" srcId="{46569A21-DFE7-406F-B953-FD56663C844A}" destId="{E471453C-3655-4350-814F-78B893A75CFC}" srcOrd="9" destOrd="0" presId="urn:microsoft.com/office/officeart/2005/8/layout/default"/>
    <dgm:cxn modelId="{A8830197-16CC-42B5-9173-3DE52AF0B525}" type="presParOf" srcId="{46569A21-DFE7-406F-B953-FD56663C844A}" destId="{6D8441FA-7D15-420D-A005-0242BCF93882}" srcOrd="10" destOrd="0" presId="urn:microsoft.com/office/officeart/2005/8/layout/default"/>
    <dgm:cxn modelId="{B6F18591-AE5C-4A41-AB84-99F166D4B44A}" type="presParOf" srcId="{46569A21-DFE7-406F-B953-FD56663C844A}" destId="{5EFEFABB-3424-407D-A1DD-D0971FAB5F57}" srcOrd="11" destOrd="0" presId="urn:microsoft.com/office/officeart/2005/8/layout/default"/>
    <dgm:cxn modelId="{652C4BA0-1A5A-4956-B439-B0847C8B8667}" type="presParOf" srcId="{46569A21-DFE7-406F-B953-FD56663C844A}" destId="{3F3B262B-612C-4B8D-8460-C3D697F87C9D}"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46EAC85-35FF-465C-B8BA-4CE805A0526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2321021C-9571-4C4A-85CC-26C2729E0F32}">
      <dgm:prSet/>
      <dgm:spPr/>
      <dgm:t>
        <a:bodyPr/>
        <a:lstStyle/>
        <a:p>
          <a:r>
            <a:rPr lang="en-US" b="1"/>
            <a:t>2009 National Energy Policy</a:t>
          </a:r>
          <a:r>
            <a:rPr lang="en-US"/>
            <a:t>: goal to </a:t>
          </a:r>
          <a:r>
            <a:rPr lang="en-GB"/>
            <a:t>ensure universal access to modern energy services in an affordable, sustainable and environmentally friendly manner in order to foster the economic, political and social development of Liberia. It laid the basis for several energy sector reforms including the establishment of the Rural and Renewable Energy Agency(RREA) and enactment of the 2015 Electricity Law.</a:t>
          </a:r>
          <a:endParaRPr lang="en-US"/>
        </a:p>
      </dgm:t>
    </dgm:pt>
    <dgm:pt modelId="{031C4DD0-29D7-4BF7-88A1-A803E5FBDC8D}" type="parTrans" cxnId="{8FB922F4-C35C-4C52-BF28-CD4475BC829B}">
      <dgm:prSet/>
      <dgm:spPr/>
      <dgm:t>
        <a:bodyPr/>
        <a:lstStyle/>
        <a:p>
          <a:endParaRPr lang="en-US"/>
        </a:p>
      </dgm:t>
    </dgm:pt>
    <dgm:pt modelId="{290F51E6-EEDB-4E6F-982C-391E61BDF6D9}" type="sibTrans" cxnId="{8FB922F4-C35C-4C52-BF28-CD4475BC829B}">
      <dgm:prSet/>
      <dgm:spPr/>
      <dgm:t>
        <a:bodyPr/>
        <a:lstStyle/>
        <a:p>
          <a:endParaRPr lang="en-US"/>
        </a:p>
      </dgm:t>
    </dgm:pt>
    <dgm:pt modelId="{3F764E27-761A-410D-B81E-25C59C81E641}">
      <dgm:prSet/>
      <dgm:spPr/>
      <dgm:t>
        <a:bodyPr/>
        <a:lstStyle/>
        <a:p>
          <a:r>
            <a:rPr lang="en-GB" b="1"/>
            <a:t>2015 Act Establishing RREA</a:t>
          </a:r>
          <a:r>
            <a:rPr lang="en-GB"/>
            <a:t>: </a:t>
          </a:r>
          <a:r>
            <a:rPr lang="en-US"/>
            <a:t>with mandate to facilitate and accelerate the economic transformation of rural Liberia, by promoting the commercial development and supply of modern energy services to rural areas with an emphasis on locally available renewable energy resources. A rural energy strategy and masterplan laid out in 2015 with target to electrify 35% of rural populations by 2030 including other renewable energy targets including clean cooking.</a:t>
          </a:r>
        </a:p>
      </dgm:t>
    </dgm:pt>
    <dgm:pt modelId="{3A2B02C6-EB80-4705-BAD4-7524DAC7C446}" type="parTrans" cxnId="{25EDBBF8-B124-4738-A88D-3584C4D04420}">
      <dgm:prSet/>
      <dgm:spPr/>
      <dgm:t>
        <a:bodyPr/>
        <a:lstStyle/>
        <a:p>
          <a:endParaRPr lang="en-US"/>
        </a:p>
      </dgm:t>
    </dgm:pt>
    <dgm:pt modelId="{4713CC15-3987-4514-B179-524BC7125A58}" type="sibTrans" cxnId="{25EDBBF8-B124-4738-A88D-3584C4D04420}">
      <dgm:prSet/>
      <dgm:spPr/>
      <dgm:t>
        <a:bodyPr/>
        <a:lstStyle/>
        <a:p>
          <a:endParaRPr lang="en-US"/>
        </a:p>
      </dgm:t>
    </dgm:pt>
    <dgm:pt modelId="{AE97F903-A312-4D45-B431-18B47844FABD}">
      <dgm:prSet/>
      <dgm:spPr/>
      <dgm:t>
        <a:bodyPr/>
        <a:lstStyle/>
        <a:p>
          <a:r>
            <a:rPr lang="en-US" b="1"/>
            <a:t>2015 Electricity Law</a:t>
          </a:r>
          <a:r>
            <a:rPr lang="en-US"/>
            <a:t>: laid out to unbundle monopoly of the state utility to serve as national utility company and as transmission system operator; allowing private sector participation in electricity generation, distribution and sale. Also served as a legal basis for establishment of the Liberia Electricity Regulatory Commission.</a:t>
          </a:r>
        </a:p>
      </dgm:t>
    </dgm:pt>
    <dgm:pt modelId="{049F1166-C101-4EF8-9C91-9D9F243D2F10}" type="parTrans" cxnId="{491DAA91-F08A-4057-80DC-4963011A49BD}">
      <dgm:prSet/>
      <dgm:spPr/>
      <dgm:t>
        <a:bodyPr/>
        <a:lstStyle/>
        <a:p>
          <a:endParaRPr lang="en-US"/>
        </a:p>
      </dgm:t>
    </dgm:pt>
    <dgm:pt modelId="{30800880-C7F9-4F19-A772-838D626984EB}" type="sibTrans" cxnId="{491DAA91-F08A-4057-80DC-4963011A49BD}">
      <dgm:prSet/>
      <dgm:spPr/>
      <dgm:t>
        <a:bodyPr/>
        <a:lstStyle/>
        <a:p>
          <a:endParaRPr lang="en-US"/>
        </a:p>
      </dgm:t>
    </dgm:pt>
    <dgm:pt modelId="{399961AB-7F15-4CAD-B813-C6B4954E44EB}">
      <dgm:prSet/>
      <dgm:spPr/>
      <dgm:t>
        <a:bodyPr/>
        <a:lstStyle/>
        <a:p>
          <a:r>
            <a:rPr lang="en-US" b="1"/>
            <a:t>Electricity sector regulations</a:t>
          </a:r>
          <a:r>
            <a:rPr lang="en-US"/>
            <a:t>: issuance of several regulations including Electricity Licensing, Micro-utility licensing, Grid code, Mini-grid code, Distribution code, Customer Service &amp; Quality of Supply, Multi-year Tariff Methodology, Tariff Regulations, Technical regulations on solar energy (in draft).</a:t>
          </a:r>
        </a:p>
      </dgm:t>
    </dgm:pt>
    <dgm:pt modelId="{1CAC92E7-DD04-4866-99CD-8EF558CC7733}" type="parTrans" cxnId="{DF34DDFB-7199-4D4F-8A88-2E6CEC1EC56D}">
      <dgm:prSet/>
      <dgm:spPr/>
      <dgm:t>
        <a:bodyPr/>
        <a:lstStyle/>
        <a:p>
          <a:endParaRPr lang="en-US"/>
        </a:p>
      </dgm:t>
    </dgm:pt>
    <dgm:pt modelId="{6C043578-BED9-46C5-B772-3DF2D4A07199}" type="sibTrans" cxnId="{DF34DDFB-7199-4D4F-8A88-2E6CEC1EC56D}">
      <dgm:prSet/>
      <dgm:spPr/>
      <dgm:t>
        <a:bodyPr/>
        <a:lstStyle/>
        <a:p>
          <a:endParaRPr lang="en-US"/>
        </a:p>
      </dgm:t>
    </dgm:pt>
    <dgm:pt modelId="{6D86A956-7FF1-41A8-82DF-316116CDB1B1}" type="pres">
      <dgm:prSet presAssocID="{D46EAC85-35FF-465C-B8BA-4CE805A0526A}" presName="linear" presStyleCnt="0">
        <dgm:presLayoutVars>
          <dgm:animLvl val="lvl"/>
          <dgm:resizeHandles val="exact"/>
        </dgm:presLayoutVars>
      </dgm:prSet>
      <dgm:spPr/>
    </dgm:pt>
    <dgm:pt modelId="{8B59C9DF-00B2-406A-B1A9-FE785531B0E1}" type="pres">
      <dgm:prSet presAssocID="{2321021C-9571-4C4A-85CC-26C2729E0F32}" presName="parentText" presStyleLbl="node1" presStyleIdx="0" presStyleCnt="4">
        <dgm:presLayoutVars>
          <dgm:chMax val="0"/>
          <dgm:bulletEnabled val="1"/>
        </dgm:presLayoutVars>
      </dgm:prSet>
      <dgm:spPr/>
    </dgm:pt>
    <dgm:pt modelId="{3E1BA583-351B-47F6-A68B-B56F013FFA56}" type="pres">
      <dgm:prSet presAssocID="{290F51E6-EEDB-4E6F-982C-391E61BDF6D9}" presName="spacer" presStyleCnt="0"/>
      <dgm:spPr/>
    </dgm:pt>
    <dgm:pt modelId="{A7DD7ADE-CE40-4BAD-8955-8BE3B75EA904}" type="pres">
      <dgm:prSet presAssocID="{3F764E27-761A-410D-B81E-25C59C81E641}" presName="parentText" presStyleLbl="node1" presStyleIdx="1" presStyleCnt="4">
        <dgm:presLayoutVars>
          <dgm:chMax val="0"/>
          <dgm:bulletEnabled val="1"/>
        </dgm:presLayoutVars>
      </dgm:prSet>
      <dgm:spPr/>
    </dgm:pt>
    <dgm:pt modelId="{7089C302-2F45-416E-979A-ADA2ABD72514}" type="pres">
      <dgm:prSet presAssocID="{4713CC15-3987-4514-B179-524BC7125A58}" presName="spacer" presStyleCnt="0"/>
      <dgm:spPr/>
    </dgm:pt>
    <dgm:pt modelId="{33D3B205-D0F1-4B36-BB32-277718BCC0AD}" type="pres">
      <dgm:prSet presAssocID="{AE97F903-A312-4D45-B431-18B47844FABD}" presName="parentText" presStyleLbl="node1" presStyleIdx="2" presStyleCnt="4">
        <dgm:presLayoutVars>
          <dgm:chMax val="0"/>
          <dgm:bulletEnabled val="1"/>
        </dgm:presLayoutVars>
      </dgm:prSet>
      <dgm:spPr/>
    </dgm:pt>
    <dgm:pt modelId="{02C70C54-E3E0-476A-9171-DA62C2388C56}" type="pres">
      <dgm:prSet presAssocID="{30800880-C7F9-4F19-A772-838D626984EB}" presName="spacer" presStyleCnt="0"/>
      <dgm:spPr/>
    </dgm:pt>
    <dgm:pt modelId="{830CC4BC-0092-4D43-9875-C966A849EFF5}" type="pres">
      <dgm:prSet presAssocID="{399961AB-7F15-4CAD-B813-C6B4954E44EB}" presName="parentText" presStyleLbl="node1" presStyleIdx="3" presStyleCnt="4">
        <dgm:presLayoutVars>
          <dgm:chMax val="0"/>
          <dgm:bulletEnabled val="1"/>
        </dgm:presLayoutVars>
      </dgm:prSet>
      <dgm:spPr/>
    </dgm:pt>
  </dgm:ptLst>
  <dgm:cxnLst>
    <dgm:cxn modelId="{4CC21E3E-76F1-4FC9-B853-8B330B2C5209}" type="presOf" srcId="{3F764E27-761A-410D-B81E-25C59C81E641}" destId="{A7DD7ADE-CE40-4BAD-8955-8BE3B75EA904}" srcOrd="0" destOrd="0" presId="urn:microsoft.com/office/officeart/2005/8/layout/vList2"/>
    <dgm:cxn modelId="{491DAA91-F08A-4057-80DC-4963011A49BD}" srcId="{D46EAC85-35FF-465C-B8BA-4CE805A0526A}" destId="{AE97F903-A312-4D45-B431-18B47844FABD}" srcOrd="2" destOrd="0" parTransId="{049F1166-C101-4EF8-9C91-9D9F243D2F10}" sibTransId="{30800880-C7F9-4F19-A772-838D626984EB}"/>
    <dgm:cxn modelId="{8D4D97CC-3A4F-414E-A679-03996331E534}" type="presOf" srcId="{2321021C-9571-4C4A-85CC-26C2729E0F32}" destId="{8B59C9DF-00B2-406A-B1A9-FE785531B0E1}" srcOrd="0" destOrd="0" presId="urn:microsoft.com/office/officeart/2005/8/layout/vList2"/>
    <dgm:cxn modelId="{A8E44DD1-1F33-46F8-BAAF-C29A2856F8C5}" type="presOf" srcId="{D46EAC85-35FF-465C-B8BA-4CE805A0526A}" destId="{6D86A956-7FF1-41A8-82DF-316116CDB1B1}" srcOrd="0" destOrd="0" presId="urn:microsoft.com/office/officeart/2005/8/layout/vList2"/>
    <dgm:cxn modelId="{CD67ADD4-9B4A-402F-9A7C-6960A375BDD6}" type="presOf" srcId="{AE97F903-A312-4D45-B431-18B47844FABD}" destId="{33D3B205-D0F1-4B36-BB32-277718BCC0AD}" srcOrd="0" destOrd="0" presId="urn:microsoft.com/office/officeart/2005/8/layout/vList2"/>
    <dgm:cxn modelId="{8FB922F4-C35C-4C52-BF28-CD4475BC829B}" srcId="{D46EAC85-35FF-465C-B8BA-4CE805A0526A}" destId="{2321021C-9571-4C4A-85CC-26C2729E0F32}" srcOrd="0" destOrd="0" parTransId="{031C4DD0-29D7-4BF7-88A1-A803E5FBDC8D}" sibTransId="{290F51E6-EEDB-4E6F-982C-391E61BDF6D9}"/>
    <dgm:cxn modelId="{51D6C6F7-B911-4453-BE11-62C41040D227}" type="presOf" srcId="{399961AB-7F15-4CAD-B813-C6B4954E44EB}" destId="{830CC4BC-0092-4D43-9875-C966A849EFF5}" srcOrd="0" destOrd="0" presId="urn:microsoft.com/office/officeart/2005/8/layout/vList2"/>
    <dgm:cxn modelId="{25EDBBF8-B124-4738-A88D-3584C4D04420}" srcId="{D46EAC85-35FF-465C-B8BA-4CE805A0526A}" destId="{3F764E27-761A-410D-B81E-25C59C81E641}" srcOrd="1" destOrd="0" parTransId="{3A2B02C6-EB80-4705-BAD4-7524DAC7C446}" sibTransId="{4713CC15-3987-4514-B179-524BC7125A58}"/>
    <dgm:cxn modelId="{DF34DDFB-7199-4D4F-8A88-2E6CEC1EC56D}" srcId="{D46EAC85-35FF-465C-B8BA-4CE805A0526A}" destId="{399961AB-7F15-4CAD-B813-C6B4954E44EB}" srcOrd="3" destOrd="0" parTransId="{1CAC92E7-DD04-4866-99CD-8EF558CC7733}" sibTransId="{6C043578-BED9-46C5-B772-3DF2D4A07199}"/>
    <dgm:cxn modelId="{FE99E08B-1845-4AC4-93C7-530CFEC6A599}" type="presParOf" srcId="{6D86A956-7FF1-41A8-82DF-316116CDB1B1}" destId="{8B59C9DF-00B2-406A-B1A9-FE785531B0E1}" srcOrd="0" destOrd="0" presId="urn:microsoft.com/office/officeart/2005/8/layout/vList2"/>
    <dgm:cxn modelId="{79AEDFE5-8CF3-4CC6-9E97-A26BF23F69D3}" type="presParOf" srcId="{6D86A956-7FF1-41A8-82DF-316116CDB1B1}" destId="{3E1BA583-351B-47F6-A68B-B56F013FFA56}" srcOrd="1" destOrd="0" presId="urn:microsoft.com/office/officeart/2005/8/layout/vList2"/>
    <dgm:cxn modelId="{5CE4FA39-8B67-4A91-8B68-6E6961258511}" type="presParOf" srcId="{6D86A956-7FF1-41A8-82DF-316116CDB1B1}" destId="{A7DD7ADE-CE40-4BAD-8955-8BE3B75EA904}" srcOrd="2" destOrd="0" presId="urn:microsoft.com/office/officeart/2005/8/layout/vList2"/>
    <dgm:cxn modelId="{41C5B6D2-07BA-4A6F-94EA-693274FD278B}" type="presParOf" srcId="{6D86A956-7FF1-41A8-82DF-316116CDB1B1}" destId="{7089C302-2F45-416E-979A-ADA2ABD72514}" srcOrd="3" destOrd="0" presId="urn:microsoft.com/office/officeart/2005/8/layout/vList2"/>
    <dgm:cxn modelId="{E6FE60FB-4019-426A-9CB7-BA719405FD65}" type="presParOf" srcId="{6D86A956-7FF1-41A8-82DF-316116CDB1B1}" destId="{33D3B205-D0F1-4B36-BB32-277718BCC0AD}" srcOrd="4" destOrd="0" presId="urn:microsoft.com/office/officeart/2005/8/layout/vList2"/>
    <dgm:cxn modelId="{DE79C952-D3D6-46F5-ABDF-A1D01AC1E440}" type="presParOf" srcId="{6D86A956-7FF1-41A8-82DF-316116CDB1B1}" destId="{02C70C54-E3E0-476A-9171-DA62C2388C56}" srcOrd="5" destOrd="0" presId="urn:microsoft.com/office/officeart/2005/8/layout/vList2"/>
    <dgm:cxn modelId="{8E05EBC0-B13C-4E25-9C1F-1AC9E4D0A207}" type="presParOf" srcId="{6D86A956-7FF1-41A8-82DF-316116CDB1B1}" destId="{830CC4BC-0092-4D43-9875-C966A849EFF5}"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B548680-D470-446D-981B-01E76074FCC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0324BB2-10EB-464B-80D2-8B9EEC0AEC73}">
      <dgm:prSet/>
      <dgm:spPr/>
      <dgm:t>
        <a:bodyPr/>
        <a:lstStyle/>
        <a:p>
          <a:r>
            <a:rPr lang="en-US" b="1" dirty="0"/>
            <a:t>Mini-grid Policy</a:t>
          </a:r>
          <a:r>
            <a:rPr lang="en-US" dirty="0"/>
            <a:t>: lays out strategy for electrification by deployment of mini-grids(isolated and inter-connected) with private sector participation by solicited proposals (through international competitive bids on a Lease-Operate-Transfer arrangement) &amp; unsolicited proposals (through award of grants on a Build-Own-Operate or Build-Own-Operate-Transfer arrangement).</a:t>
          </a:r>
        </a:p>
      </dgm:t>
    </dgm:pt>
    <dgm:pt modelId="{EF36DA65-100F-4E62-A750-A71ED52FDBD0}" type="parTrans" cxnId="{B395B5EB-2516-45C1-9963-F3F5F25D9F18}">
      <dgm:prSet/>
      <dgm:spPr/>
      <dgm:t>
        <a:bodyPr/>
        <a:lstStyle/>
        <a:p>
          <a:endParaRPr lang="en-US"/>
        </a:p>
      </dgm:t>
    </dgm:pt>
    <dgm:pt modelId="{FCAF2FEC-2686-43F8-B4EF-C0F023566CA5}" type="sibTrans" cxnId="{B395B5EB-2516-45C1-9963-F3F5F25D9F18}">
      <dgm:prSet/>
      <dgm:spPr/>
      <dgm:t>
        <a:bodyPr/>
        <a:lstStyle/>
        <a:p>
          <a:endParaRPr lang="en-US"/>
        </a:p>
      </dgm:t>
    </dgm:pt>
    <dgm:pt modelId="{336A5435-EACC-4BDC-89E2-AD5A65475567}">
      <dgm:prSet/>
      <dgm:spPr/>
      <dgm:t>
        <a:bodyPr/>
        <a:lstStyle/>
        <a:p>
          <a:r>
            <a:rPr lang="en-US" b="1"/>
            <a:t>National Electrification Strategy</a:t>
          </a:r>
          <a:r>
            <a:rPr lang="en-US"/>
            <a:t>: least cost geospatial plan to accelerate/expand electrification to achieve universal access by 2030 with 70% of population to be electrified by main grid(expansion &amp; densification), 5% by large mini-grids, 6% by small mini-grids &amp; 19% by solar home systems.</a:t>
          </a:r>
        </a:p>
      </dgm:t>
    </dgm:pt>
    <dgm:pt modelId="{E945CB7F-0422-4099-899A-2FE5B563F6A0}" type="parTrans" cxnId="{3356109A-E314-4EFA-A3B3-9ADFA861084F}">
      <dgm:prSet/>
      <dgm:spPr/>
      <dgm:t>
        <a:bodyPr/>
        <a:lstStyle/>
        <a:p>
          <a:endParaRPr lang="en-US"/>
        </a:p>
      </dgm:t>
    </dgm:pt>
    <dgm:pt modelId="{CB85E734-2920-4308-83F4-5A7CA92E046C}" type="sibTrans" cxnId="{3356109A-E314-4EFA-A3B3-9ADFA861084F}">
      <dgm:prSet/>
      <dgm:spPr/>
      <dgm:t>
        <a:bodyPr/>
        <a:lstStyle/>
        <a:p>
          <a:endParaRPr lang="en-US"/>
        </a:p>
      </dgm:t>
    </dgm:pt>
    <dgm:pt modelId="{D951599C-4494-43B5-81A5-B7FEBEE6D81B}">
      <dgm:prSet/>
      <dgm:spPr/>
      <dgm:t>
        <a:bodyPr/>
        <a:lstStyle/>
        <a:p>
          <a:r>
            <a:rPr lang="en-US" b="1"/>
            <a:t>Executive Order # 107</a:t>
          </a:r>
          <a:r>
            <a:rPr lang="en-US"/>
            <a:t>: issued by the President for one year period suspending import duty on quality-verified solar photovoltaic products, appliances and system components. Technical regulations and Pre-export Verification of Conformity importation guidelines are being finalized as framework for implementation.</a:t>
          </a:r>
        </a:p>
      </dgm:t>
    </dgm:pt>
    <dgm:pt modelId="{975FB22F-7846-4A45-9D6F-F63C44C32FBC}" type="parTrans" cxnId="{3A4BFB5E-0FA4-4CE8-8A9A-41B41CF5C9A7}">
      <dgm:prSet/>
      <dgm:spPr/>
      <dgm:t>
        <a:bodyPr/>
        <a:lstStyle/>
        <a:p>
          <a:endParaRPr lang="en-US"/>
        </a:p>
      </dgm:t>
    </dgm:pt>
    <dgm:pt modelId="{60962097-ED39-4D56-913A-ED61B708A29D}" type="sibTrans" cxnId="{3A4BFB5E-0FA4-4CE8-8A9A-41B41CF5C9A7}">
      <dgm:prSet/>
      <dgm:spPr/>
      <dgm:t>
        <a:bodyPr/>
        <a:lstStyle/>
        <a:p>
          <a:endParaRPr lang="en-US"/>
        </a:p>
      </dgm:t>
    </dgm:pt>
    <dgm:pt modelId="{4A97D0B2-C78D-4998-B72E-6329354430EB}" type="pres">
      <dgm:prSet presAssocID="{AB548680-D470-446D-981B-01E76074FCC2}" presName="linear" presStyleCnt="0">
        <dgm:presLayoutVars>
          <dgm:animLvl val="lvl"/>
          <dgm:resizeHandles val="exact"/>
        </dgm:presLayoutVars>
      </dgm:prSet>
      <dgm:spPr/>
    </dgm:pt>
    <dgm:pt modelId="{34E57AF2-A356-4CF6-90A9-9F2696B38A97}" type="pres">
      <dgm:prSet presAssocID="{B0324BB2-10EB-464B-80D2-8B9EEC0AEC73}" presName="parentText" presStyleLbl="node1" presStyleIdx="0" presStyleCnt="3">
        <dgm:presLayoutVars>
          <dgm:chMax val="0"/>
          <dgm:bulletEnabled val="1"/>
        </dgm:presLayoutVars>
      </dgm:prSet>
      <dgm:spPr/>
    </dgm:pt>
    <dgm:pt modelId="{8FF6E018-E4C3-4333-BB5D-CA198FE336B4}" type="pres">
      <dgm:prSet presAssocID="{FCAF2FEC-2686-43F8-B4EF-C0F023566CA5}" presName="spacer" presStyleCnt="0"/>
      <dgm:spPr/>
    </dgm:pt>
    <dgm:pt modelId="{82C52495-470C-40A2-A2AC-AC1A7B7D7856}" type="pres">
      <dgm:prSet presAssocID="{336A5435-EACC-4BDC-89E2-AD5A65475567}" presName="parentText" presStyleLbl="node1" presStyleIdx="1" presStyleCnt="3">
        <dgm:presLayoutVars>
          <dgm:chMax val="0"/>
          <dgm:bulletEnabled val="1"/>
        </dgm:presLayoutVars>
      </dgm:prSet>
      <dgm:spPr/>
    </dgm:pt>
    <dgm:pt modelId="{B52AD41A-0767-44A5-BB76-F4EFC7E79276}" type="pres">
      <dgm:prSet presAssocID="{CB85E734-2920-4308-83F4-5A7CA92E046C}" presName="spacer" presStyleCnt="0"/>
      <dgm:spPr/>
    </dgm:pt>
    <dgm:pt modelId="{414B4D01-8019-43F1-AEE4-A3720DEF58F9}" type="pres">
      <dgm:prSet presAssocID="{D951599C-4494-43B5-81A5-B7FEBEE6D81B}" presName="parentText" presStyleLbl="node1" presStyleIdx="2" presStyleCnt="3">
        <dgm:presLayoutVars>
          <dgm:chMax val="0"/>
          <dgm:bulletEnabled val="1"/>
        </dgm:presLayoutVars>
      </dgm:prSet>
      <dgm:spPr/>
    </dgm:pt>
  </dgm:ptLst>
  <dgm:cxnLst>
    <dgm:cxn modelId="{3A4BFB5E-0FA4-4CE8-8A9A-41B41CF5C9A7}" srcId="{AB548680-D470-446D-981B-01E76074FCC2}" destId="{D951599C-4494-43B5-81A5-B7FEBEE6D81B}" srcOrd="2" destOrd="0" parTransId="{975FB22F-7846-4A45-9D6F-F63C44C32FBC}" sibTransId="{60962097-ED39-4D56-913A-ED61B708A29D}"/>
    <dgm:cxn modelId="{81A3D58A-FE53-4365-AF92-9B0186899A8D}" type="presOf" srcId="{336A5435-EACC-4BDC-89E2-AD5A65475567}" destId="{82C52495-470C-40A2-A2AC-AC1A7B7D7856}" srcOrd="0" destOrd="0" presId="urn:microsoft.com/office/officeart/2005/8/layout/vList2"/>
    <dgm:cxn modelId="{3356109A-E314-4EFA-A3B3-9ADFA861084F}" srcId="{AB548680-D470-446D-981B-01E76074FCC2}" destId="{336A5435-EACC-4BDC-89E2-AD5A65475567}" srcOrd="1" destOrd="0" parTransId="{E945CB7F-0422-4099-899A-2FE5B563F6A0}" sibTransId="{CB85E734-2920-4308-83F4-5A7CA92E046C}"/>
    <dgm:cxn modelId="{99909BCB-AF31-4132-AF5C-B9ED5631B447}" type="presOf" srcId="{B0324BB2-10EB-464B-80D2-8B9EEC0AEC73}" destId="{34E57AF2-A356-4CF6-90A9-9F2696B38A97}" srcOrd="0" destOrd="0" presId="urn:microsoft.com/office/officeart/2005/8/layout/vList2"/>
    <dgm:cxn modelId="{252F4BE0-6B1A-4446-856C-834E16961922}" type="presOf" srcId="{D951599C-4494-43B5-81A5-B7FEBEE6D81B}" destId="{414B4D01-8019-43F1-AEE4-A3720DEF58F9}" srcOrd="0" destOrd="0" presId="urn:microsoft.com/office/officeart/2005/8/layout/vList2"/>
    <dgm:cxn modelId="{8ACF50E5-CED5-45E6-9B24-09E67E2702A2}" type="presOf" srcId="{AB548680-D470-446D-981B-01E76074FCC2}" destId="{4A97D0B2-C78D-4998-B72E-6329354430EB}" srcOrd="0" destOrd="0" presId="urn:microsoft.com/office/officeart/2005/8/layout/vList2"/>
    <dgm:cxn modelId="{B395B5EB-2516-45C1-9963-F3F5F25D9F18}" srcId="{AB548680-D470-446D-981B-01E76074FCC2}" destId="{B0324BB2-10EB-464B-80D2-8B9EEC0AEC73}" srcOrd="0" destOrd="0" parTransId="{EF36DA65-100F-4E62-A750-A71ED52FDBD0}" sibTransId="{FCAF2FEC-2686-43F8-B4EF-C0F023566CA5}"/>
    <dgm:cxn modelId="{085F5185-8ED6-471E-92ED-47D93707E855}" type="presParOf" srcId="{4A97D0B2-C78D-4998-B72E-6329354430EB}" destId="{34E57AF2-A356-4CF6-90A9-9F2696B38A97}" srcOrd="0" destOrd="0" presId="urn:microsoft.com/office/officeart/2005/8/layout/vList2"/>
    <dgm:cxn modelId="{4BBF748C-906D-4956-B98E-9528C043E52A}" type="presParOf" srcId="{4A97D0B2-C78D-4998-B72E-6329354430EB}" destId="{8FF6E018-E4C3-4333-BB5D-CA198FE336B4}" srcOrd="1" destOrd="0" presId="urn:microsoft.com/office/officeart/2005/8/layout/vList2"/>
    <dgm:cxn modelId="{6F4B7024-19D5-4A7F-BDBF-00563D2F874F}" type="presParOf" srcId="{4A97D0B2-C78D-4998-B72E-6329354430EB}" destId="{82C52495-470C-40A2-A2AC-AC1A7B7D7856}" srcOrd="2" destOrd="0" presId="urn:microsoft.com/office/officeart/2005/8/layout/vList2"/>
    <dgm:cxn modelId="{36F0102E-BB37-4AA4-972E-3258494B68A2}" type="presParOf" srcId="{4A97D0B2-C78D-4998-B72E-6329354430EB}" destId="{B52AD41A-0767-44A5-BB76-F4EFC7E79276}" srcOrd="3" destOrd="0" presId="urn:microsoft.com/office/officeart/2005/8/layout/vList2"/>
    <dgm:cxn modelId="{8244F63E-1B43-4D31-A433-7C188D74507A}" type="presParOf" srcId="{4A97D0B2-C78D-4998-B72E-6329354430EB}" destId="{414B4D01-8019-43F1-AEE4-A3720DEF58F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AD820C4-8187-4D0B-AA1C-6D0AF0A06DAB}"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6E4A7EF8-D692-488E-A7F8-32F50ACF95E7}">
      <dgm:prSet/>
      <dgm:spPr/>
      <dgm:t>
        <a:bodyPr/>
        <a:lstStyle/>
        <a:p>
          <a:r>
            <a:rPr lang="en-US"/>
            <a:t>Limited households affordability</a:t>
          </a:r>
        </a:p>
      </dgm:t>
    </dgm:pt>
    <dgm:pt modelId="{516A8F1C-4AFA-46DE-99A6-F57C77E5A068}" type="parTrans" cxnId="{4CE4AFA1-B084-4D68-9AC7-2762464432D4}">
      <dgm:prSet/>
      <dgm:spPr/>
      <dgm:t>
        <a:bodyPr/>
        <a:lstStyle/>
        <a:p>
          <a:endParaRPr lang="en-US"/>
        </a:p>
      </dgm:t>
    </dgm:pt>
    <dgm:pt modelId="{ED3B87C7-E503-4BA9-BEA5-40CA2BCD8ABF}" type="sibTrans" cxnId="{4CE4AFA1-B084-4D68-9AC7-2762464432D4}">
      <dgm:prSet/>
      <dgm:spPr/>
      <dgm:t>
        <a:bodyPr/>
        <a:lstStyle/>
        <a:p>
          <a:endParaRPr lang="en-US"/>
        </a:p>
      </dgm:t>
    </dgm:pt>
    <dgm:pt modelId="{A7E943E6-49FA-4B63-8B85-0F1F76F39C30}">
      <dgm:prSet/>
      <dgm:spPr/>
      <dgm:t>
        <a:bodyPr/>
        <a:lstStyle/>
        <a:p>
          <a:r>
            <a:rPr lang="en-US"/>
            <a:t>Limited access to finance for SHS Companies</a:t>
          </a:r>
        </a:p>
      </dgm:t>
    </dgm:pt>
    <dgm:pt modelId="{08B98F45-15CF-4519-903C-9BCD39EC0CAA}" type="parTrans" cxnId="{3C71ADBA-FD15-4217-8E66-B68F6B9820CF}">
      <dgm:prSet/>
      <dgm:spPr/>
      <dgm:t>
        <a:bodyPr/>
        <a:lstStyle/>
        <a:p>
          <a:endParaRPr lang="en-US"/>
        </a:p>
      </dgm:t>
    </dgm:pt>
    <dgm:pt modelId="{BE80B5D8-A8DF-4036-AD20-A1BBE501ACE4}" type="sibTrans" cxnId="{3C71ADBA-FD15-4217-8E66-B68F6B9820CF}">
      <dgm:prSet/>
      <dgm:spPr/>
      <dgm:t>
        <a:bodyPr/>
        <a:lstStyle/>
        <a:p>
          <a:endParaRPr lang="en-US"/>
        </a:p>
      </dgm:t>
    </dgm:pt>
    <dgm:pt modelId="{BDDBB3BC-79BD-41DC-8A0C-96024627276B}">
      <dgm:prSet/>
      <dgm:spPr/>
      <dgm:t>
        <a:bodyPr/>
        <a:lstStyle/>
        <a:p>
          <a:r>
            <a:rPr lang="en-US"/>
            <a:t>Limited technical capacity for installation &amp; maintenance of solar PV systems</a:t>
          </a:r>
        </a:p>
      </dgm:t>
    </dgm:pt>
    <dgm:pt modelId="{4E4405F9-E23D-439D-BF7C-CBB7F4AEA1E7}" type="parTrans" cxnId="{2AF1F741-A804-4098-ADA2-B2790DA7B190}">
      <dgm:prSet/>
      <dgm:spPr/>
      <dgm:t>
        <a:bodyPr/>
        <a:lstStyle/>
        <a:p>
          <a:endParaRPr lang="en-US"/>
        </a:p>
      </dgm:t>
    </dgm:pt>
    <dgm:pt modelId="{4D56C8D9-F4CB-492D-B9D0-53F93A0339AD}" type="sibTrans" cxnId="{2AF1F741-A804-4098-ADA2-B2790DA7B190}">
      <dgm:prSet/>
      <dgm:spPr/>
      <dgm:t>
        <a:bodyPr/>
        <a:lstStyle/>
        <a:p>
          <a:endParaRPr lang="en-US"/>
        </a:p>
      </dgm:t>
    </dgm:pt>
    <dgm:pt modelId="{3D826F31-F08C-4F29-A179-538F8C2D52F8}">
      <dgm:prSet/>
      <dgm:spPr/>
      <dgm:t>
        <a:bodyPr/>
        <a:lstStyle/>
        <a:p>
          <a:r>
            <a:rPr lang="en-US"/>
            <a:t>Lack of regulatory environment for installation &amp; maintenance of solar PV systems</a:t>
          </a:r>
        </a:p>
      </dgm:t>
    </dgm:pt>
    <dgm:pt modelId="{CE47D01F-0327-4473-A6C6-636D3C612400}" type="parTrans" cxnId="{EDE258FA-6B44-46FC-A821-043EBC66643A}">
      <dgm:prSet/>
      <dgm:spPr/>
      <dgm:t>
        <a:bodyPr/>
        <a:lstStyle/>
        <a:p>
          <a:endParaRPr lang="en-US"/>
        </a:p>
      </dgm:t>
    </dgm:pt>
    <dgm:pt modelId="{C6958C3A-2293-44A3-95BE-58C394BA7AF7}" type="sibTrans" cxnId="{EDE258FA-6B44-46FC-A821-043EBC66643A}">
      <dgm:prSet/>
      <dgm:spPr/>
      <dgm:t>
        <a:bodyPr/>
        <a:lstStyle/>
        <a:p>
          <a:endParaRPr lang="en-US"/>
        </a:p>
      </dgm:t>
    </dgm:pt>
    <dgm:pt modelId="{BA807F4A-3B36-44A6-9DD5-543C384115CB}">
      <dgm:prSet/>
      <dgm:spPr/>
      <dgm:t>
        <a:bodyPr/>
        <a:lstStyle/>
        <a:p>
          <a:r>
            <a:rPr lang="en-US"/>
            <a:t>Competition from low-quality products, appliances and components</a:t>
          </a:r>
        </a:p>
      </dgm:t>
    </dgm:pt>
    <dgm:pt modelId="{E8DA2EED-E854-43C8-AF10-910AD8ABDF63}" type="parTrans" cxnId="{8ED70BFC-7631-4743-B1DE-CED1AA86978D}">
      <dgm:prSet/>
      <dgm:spPr/>
      <dgm:t>
        <a:bodyPr/>
        <a:lstStyle/>
        <a:p>
          <a:endParaRPr lang="en-US"/>
        </a:p>
      </dgm:t>
    </dgm:pt>
    <dgm:pt modelId="{C2FD2C7C-1994-4525-87CA-350B1DF34787}" type="sibTrans" cxnId="{8ED70BFC-7631-4743-B1DE-CED1AA86978D}">
      <dgm:prSet/>
      <dgm:spPr/>
      <dgm:t>
        <a:bodyPr/>
        <a:lstStyle/>
        <a:p>
          <a:endParaRPr lang="en-US"/>
        </a:p>
      </dgm:t>
    </dgm:pt>
    <dgm:pt modelId="{419AED54-5DE2-4C27-8825-1E600425B92C}">
      <dgm:prSet/>
      <dgm:spPr/>
      <dgm:t>
        <a:bodyPr/>
        <a:lstStyle/>
        <a:p>
          <a:r>
            <a:rPr lang="en-US"/>
            <a:t>Uncertainty on grid extension &amp; mini-grid electrification programs</a:t>
          </a:r>
        </a:p>
      </dgm:t>
    </dgm:pt>
    <dgm:pt modelId="{93554499-3B76-4F81-B72B-772ED5122C3B}" type="parTrans" cxnId="{A8EE7915-1670-48DE-95AE-49498A7BE76F}">
      <dgm:prSet/>
      <dgm:spPr/>
      <dgm:t>
        <a:bodyPr/>
        <a:lstStyle/>
        <a:p>
          <a:endParaRPr lang="en-US"/>
        </a:p>
      </dgm:t>
    </dgm:pt>
    <dgm:pt modelId="{25BAA760-328B-4F14-AD99-BED2918CD1F8}" type="sibTrans" cxnId="{A8EE7915-1670-48DE-95AE-49498A7BE76F}">
      <dgm:prSet/>
      <dgm:spPr/>
      <dgm:t>
        <a:bodyPr/>
        <a:lstStyle/>
        <a:p>
          <a:endParaRPr lang="en-US"/>
        </a:p>
      </dgm:t>
    </dgm:pt>
    <dgm:pt modelId="{3613708E-1F4E-49A7-957F-F2AA0B88226C}">
      <dgm:prSet/>
      <dgm:spPr/>
      <dgm:t>
        <a:bodyPr/>
        <a:lstStyle/>
        <a:p>
          <a:r>
            <a:rPr lang="en-US"/>
            <a:t>Poor road infrastructure for distribution networks</a:t>
          </a:r>
        </a:p>
      </dgm:t>
    </dgm:pt>
    <dgm:pt modelId="{388CB1D2-4E97-4B39-ABA1-0260B9FEACDF}" type="parTrans" cxnId="{649F8A92-ECA7-4945-BAFD-628B3A985D84}">
      <dgm:prSet/>
      <dgm:spPr/>
      <dgm:t>
        <a:bodyPr/>
        <a:lstStyle/>
        <a:p>
          <a:endParaRPr lang="en-US"/>
        </a:p>
      </dgm:t>
    </dgm:pt>
    <dgm:pt modelId="{526A9B1D-8ED5-4ABB-806D-CAF984B25063}" type="sibTrans" cxnId="{649F8A92-ECA7-4945-BAFD-628B3A985D84}">
      <dgm:prSet/>
      <dgm:spPr/>
      <dgm:t>
        <a:bodyPr/>
        <a:lstStyle/>
        <a:p>
          <a:endParaRPr lang="en-US"/>
        </a:p>
      </dgm:t>
    </dgm:pt>
    <dgm:pt modelId="{C11BA257-29CF-45A1-8C66-824B6FA21854}">
      <dgm:prSet/>
      <dgm:spPr/>
      <dgm:t>
        <a:bodyPr/>
        <a:lstStyle/>
        <a:p>
          <a:r>
            <a:rPr lang="en-US"/>
            <a:t>Limited telecommunication network coverage</a:t>
          </a:r>
        </a:p>
      </dgm:t>
    </dgm:pt>
    <dgm:pt modelId="{41E169B1-D0B8-4B56-95F9-56F28FB61D62}" type="parTrans" cxnId="{C51B49C0-0C0A-4D9D-AACF-60E72839C685}">
      <dgm:prSet/>
      <dgm:spPr/>
      <dgm:t>
        <a:bodyPr/>
        <a:lstStyle/>
        <a:p>
          <a:endParaRPr lang="en-US"/>
        </a:p>
      </dgm:t>
    </dgm:pt>
    <dgm:pt modelId="{B68DB27E-227B-4B09-AD26-9153D0EA63AA}" type="sibTrans" cxnId="{C51B49C0-0C0A-4D9D-AACF-60E72839C685}">
      <dgm:prSet/>
      <dgm:spPr/>
      <dgm:t>
        <a:bodyPr/>
        <a:lstStyle/>
        <a:p>
          <a:endParaRPr lang="en-US"/>
        </a:p>
      </dgm:t>
    </dgm:pt>
    <dgm:pt modelId="{FDA1512F-8A62-4716-84DB-30D0ECE98AB8}">
      <dgm:prSet/>
      <dgm:spPr/>
      <dgm:t>
        <a:bodyPr/>
        <a:lstStyle/>
        <a:p>
          <a:r>
            <a:rPr lang="en-US"/>
            <a:t>Fragile economy (fluctuations of exchange &amp; interest rates)</a:t>
          </a:r>
        </a:p>
      </dgm:t>
    </dgm:pt>
    <dgm:pt modelId="{DF3E09EA-ABD3-4EC2-A882-FEC5FE8D65C4}" type="parTrans" cxnId="{6CEEA2B6-14FB-49AD-8AE2-5D1484CB5CB0}">
      <dgm:prSet/>
      <dgm:spPr/>
      <dgm:t>
        <a:bodyPr/>
        <a:lstStyle/>
        <a:p>
          <a:endParaRPr lang="en-US"/>
        </a:p>
      </dgm:t>
    </dgm:pt>
    <dgm:pt modelId="{1F7B4574-097A-4516-8C25-5056378C7889}" type="sibTrans" cxnId="{6CEEA2B6-14FB-49AD-8AE2-5D1484CB5CB0}">
      <dgm:prSet/>
      <dgm:spPr/>
      <dgm:t>
        <a:bodyPr/>
        <a:lstStyle/>
        <a:p>
          <a:endParaRPr lang="en-US"/>
        </a:p>
      </dgm:t>
    </dgm:pt>
    <dgm:pt modelId="{1809FB6C-5F85-440B-B745-6E071D2338C5}" type="pres">
      <dgm:prSet presAssocID="{EAD820C4-8187-4D0B-AA1C-6D0AF0A06DAB}" presName="diagram" presStyleCnt="0">
        <dgm:presLayoutVars>
          <dgm:dir/>
          <dgm:resizeHandles val="exact"/>
        </dgm:presLayoutVars>
      </dgm:prSet>
      <dgm:spPr/>
    </dgm:pt>
    <dgm:pt modelId="{BC0D24DA-35EB-4105-B6B4-346C38526E2D}" type="pres">
      <dgm:prSet presAssocID="{6E4A7EF8-D692-488E-A7F8-32F50ACF95E7}" presName="node" presStyleLbl="node1" presStyleIdx="0" presStyleCnt="9">
        <dgm:presLayoutVars>
          <dgm:bulletEnabled val="1"/>
        </dgm:presLayoutVars>
      </dgm:prSet>
      <dgm:spPr/>
    </dgm:pt>
    <dgm:pt modelId="{F56DD62D-E8F7-4D1E-8C6A-E4CBC4264E13}" type="pres">
      <dgm:prSet presAssocID="{ED3B87C7-E503-4BA9-BEA5-40CA2BCD8ABF}" presName="sibTrans" presStyleCnt="0"/>
      <dgm:spPr/>
    </dgm:pt>
    <dgm:pt modelId="{1B4D285E-40E4-4005-84F0-C78BD8C168BB}" type="pres">
      <dgm:prSet presAssocID="{A7E943E6-49FA-4B63-8B85-0F1F76F39C30}" presName="node" presStyleLbl="node1" presStyleIdx="1" presStyleCnt="9">
        <dgm:presLayoutVars>
          <dgm:bulletEnabled val="1"/>
        </dgm:presLayoutVars>
      </dgm:prSet>
      <dgm:spPr/>
    </dgm:pt>
    <dgm:pt modelId="{B597C1D9-7DBC-4A53-BA94-FFCE707AAE98}" type="pres">
      <dgm:prSet presAssocID="{BE80B5D8-A8DF-4036-AD20-A1BBE501ACE4}" presName="sibTrans" presStyleCnt="0"/>
      <dgm:spPr/>
    </dgm:pt>
    <dgm:pt modelId="{BC3E4255-01A4-40A6-BEC5-3FE2ACA44757}" type="pres">
      <dgm:prSet presAssocID="{BDDBB3BC-79BD-41DC-8A0C-96024627276B}" presName="node" presStyleLbl="node1" presStyleIdx="2" presStyleCnt="9">
        <dgm:presLayoutVars>
          <dgm:bulletEnabled val="1"/>
        </dgm:presLayoutVars>
      </dgm:prSet>
      <dgm:spPr/>
    </dgm:pt>
    <dgm:pt modelId="{86F78173-AA95-4CEB-8B40-138A0BB932D7}" type="pres">
      <dgm:prSet presAssocID="{4D56C8D9-F4CB-492D-B9D0-53F93A0339AD}" presName="sibTrans" presStyleCnt="0"/>
      <dgm:spPr/>
    </dgm:pt>
    <dgm:pt modelId="{277B856F-F3F3-40FC-878B-688CC5528BB1}" type="pres">
      <dgm:prSet presAssocID="{3D826F31-F08C-4F29-A179-538F8C2D52F8}" presName="node" presStyleLbl="node1" presStyleIdx="3" presStyleCnt="9">
        <dgm:presLayoutVars>
          <dgm:bulletEnabled val="1"/>
        </dgm:presLayoutVars>
      </dgm:prSet>
      <dgm:spPr/>
    </dgm:pt>
    <dgm:pt modelId="{11393591-E6FB-4051-A2B6-384FA32D1734}" type="pres">
      <dgm:prSet presAssocID="{C6958C3A-2293-44A3-95BE-58C394BA7AF7}" presName="sibTrans" presStyleCnt="0"/>
      <dgm:spPr/>
    </dgm:pt>
    <dgm:pt modelId="{25636225-BAC9-403D-9C71-F006AA5AA741}" type="pres">
      <dgm:prSet presAssocID="{BA807F4A-3B36-44A6-9DD5-543C384115CB}" presName="node" presStyleLbl="node1" presStyleIdx="4" presStyleCnt="9">
        <dgm:presLayoutVars>
          <dgm:bulletEnabled val="1"/>
        </dgm:presLayoutVars>
      </dgm:prSet>
      <dgm:spPr/>
    </dgm:pt>
    <dgm:pt modelId="{5C7D2AA1-26CB-44B9-B2B9-97666EB710F2}" type="pres">
      <dgm:prSet presAssocID="{C2FD2C7C-1994-4525-87CA-350B1DF34787}" presName="sibTrans" presStyleCnt="0"/>
      <dgm:spPr/>
    </dgm:pt>
    <dgm:pt modelId="{A8C00346-12AC-43C2-B6DC-F878A9CC7C5F}" type="pres">
      <dgm:prSet presAssocID="{419AED54-5DE2-4C27-8825-1E600425B92C}" presName="node" presStyleLbl="node1" presStyleIdx="5" presStyleCnt="9">
        <dgm:presLayoutVars>
          <dgm:bulletEnabled val="1"/>
        </dgm:presLayoutVars>
      </dgm:prSet>
      <dgm:spPr/>
    </dgm:pt>
    <dgm:pt modelId="{AC0DE4DA-DA44-4C45-917C-FF66D888A46B}" type="pres">
      <dgm:prSet presAssocID="{25BAA760-328B-4F14-AD99-BED2918CD1F8}" presName="sibTrans" presStyleCnt="0"/>
      <dgm:spPr/>
    </dgm:pt>
    <dgm:pt modelId="{8B62F6AC-957B-49AA-809D-59EFA145413B}" type="pres">
      <dgm:prSet presAssocID="{3613708E-1F4E-49A7-957F-F2AA0B88226C}" presName="node" presStyleLbl="node1" presStyleIdx="6" presStyleCnt="9">
        <dgm:presLayoutVars>
          <dgm:bulletEnabled val="1"/>
        </dgm:presLayoutVars>
      </dgm:prSet>
      <dgm:spPr/>
    </dgm:pt>
    <dgm:pt modelId="{0538016F-E507-4B94-B990-78142666CFBF}" type="pres">
      <dgm:prSet presAssocID="{526A9B1D-8ED5-4ABB-806D-CAF984B25063}" presName="sibTrans" presStyleCnt="0"/>
      <dgm:spPr/>
    </dgm:pt>
    <dgm:pt modelId="{A52677B1-EFCC-4078-915B-2EEFF6E84777}" type="pres">
      <dgm:prSet presAssocID="{C11BA257-29CF-45A1-8C66-824B6FA21854}" presName="node" presStyleLbl="node1" presStyleIdx="7" presStyleCnt="9">
        <dgm:presLayoutVars>
          <dgm:bulletEnabled val="1"/>
        </dgm:presLayoutVars>
      </dgm:prSet>
      <dgm:spPr/>
    </dgm:pt>
    <dgm:pt modelId="{D81C5000-59D1-439A-8F26-9D6E72549CC1}" type="pres">
      <dgm:prSet presAssocID="{B68DB27E-227B-4B09-AD26-9153D0EA63AA}" presName="sibTrans" presStyleCnt="0"/>
      <dgm:spPr/>
    </dgm:pt>
    <dgm:pt modelId="{8038F0BA-4F3E-4D27-8AB1-29FC0B1A48CE}" type="pres">
      <dgm:prSet presAssocID="{FDA1512F-8A62-4716-84DB-30D0ECE98AB8}" presName="node" presStyleLbl="node1" presStyleIdx="8" presStyleCnt="9">
        <dgm:presLayoutVars>
          <dgm:bulletEnabled val="1"/>
        </dgm:presLayoutVars>
      </dgm:prSet>
      <dgm:spPr/>
    </dgm:pt>
  </dgm:ptLst>
  <dgm:cxnLst>
    <dgm:cxn modelId="{A8EE7915-1670-48DE-95AE-49498A7BE76F}" srcId="{EAD820C4-8187-4D0B-AA1C-6D0AF0A06DAB}" destId="{419AED54-5DE2-4C27-8825-1E600425B92C}" srcOrd="5" destOrd="0" parTransId="{93554499-3B76-4F81-B72B-772ED5122C3B}" sibTransId="{25BAA760-328B-4F14-AD99-BED2918CD1F8}"/>
    <dgm:cxn modelId="{8F9BFA5E-DDB3-4352-A30D-863B86EFBC74}" type="presOf" srcId="{A7E943E6-49FA-4B63-8B85-0F1F76F39C30}" destId="{1B4D285E-40E4-4005-84F0-C78BD8C168BB}" srcOrd="0" destOrd="0" presId="urn:microsoft.com/office/officeart/2005/8/layout/default"/>
    <dgm:cxn modelId="{2AF1F741-A804-4098-ADA2-B2790DA7B190}" srcId="{EAD820C4-8187-4D0B-AA1C-6D0AF0A06DAB}" destId="{BDDBB3BC-79BD-41DC-8A0C-96024627276B}" srcOrd="2" destOrd="0" parTransId="{4E4405F9-E23D-439D-BF7C-CBB7F4AEA1E7}" sibTransId="{4D56C8D9-F4CB-492D-B9D0-53F93A0339AD}"/>
    <dgm:cxn modelId="{65C04667-DA7E-4872-90E2-66518D207137}" type="presOf" srcId="{BDDBB3BC-79BD-41DC-8A0C-96024627276B}" destId="{BC3E4255-01A4-40A6-BEC5-3FE2ACA44757}" srcOrd="0" destOrd="0" presId="urn:microsoft.com/office/officeart/2005/8/layout/default"/>
    <dgm:cxn modelId="{18363F6F-07F6-4A88-8F75-59C34E34F6A2}" type="presOf" srcId="{EAD820C4-8187-4D0B-AA1C-6D0AF0A06DAB}" destId="{1809FB6C-5F85-440B-B745-6E071D2338C5}" srcOrd="0" destOrd="0" presId="urn:microsoft.com/office/officeart/2005/8/layout/default"/>
    <dgm:cxn modelId="{4CEF9B82-CEE1-493D-80D5-4A89DE057C78}" type="presOf" srcId="{3D826F31-F08C-4F29-A179-538F8C2D52F8}" destId="{277B856F-F3F3-40FC-878B-688CC5528BB1}" srcOrd="0" destOrd="0" presId="urn:microsoft.com/office/officeart/2005/8/layout/default"/>
    <dgm:cxn modelId="{C0111483-8720-4D6C-8EE7-1E4E26AAC94B}" type="presOf" srcId="{419AED54-5DE2-4C27-8825-1E600425B92C}" destId="{A8C00346-12AC-43C2-B6DC-F878A9CC7C5F}" srcOrd="0" destOrd="0" presId="urn:microsoft.com/office/officeart/2005/8/layout/default"/>
    <dgm:cxn modelId="{649F8A92-ECA7-4945-BAFD-628B3A985D84}" srcId="{EAD820C4-8187-4D0B-AA1C-6D0AF0A06DAB}" destId="{3613708E-1F4E-49A7-957F-F2AA0B88226C}" srcOrd="6" destOrd="0" parTransId="{388CB1D2-4E97-4B39-ABA1-0260B9FEACDF}" sibTransId="{526A9B1D-8ED5-4ABB-806D-CAF984B25063}"/>
    <dgm:cxn modelId="{17D5839A-586A-4193-8998-553F64A74154}" type="presOf" srcId="{3613708E-1F4E-49A7-957F-F2AA0B88226C}" destId="{8B62F6AC-957B-49AA-809D-59EFA145413B}" srcOrd="0" destOrd="0" presId="urn:microsoft.com/office/officeart/2005/8/layout/default"/>
    <dgm:cxn modelId="{4CE4AFA1-B084-4D68-9AC7-2762464432D4}" srcId="{EAD820C4-8187-4D0B-AA1C-6D0AF0A06DAB}" destId="{6E4A7EF8-D692-488E-A7F8-32F50ACF95E7}" srcOrd="0" destOrd="0" parTransId="{516A8F1C-4AFA-46DE-99A6-F57C77E5A068}" sibTransId="{ED3B87C7-E503-4BA9-BEA5-40CA2BCD8ABF}"/>
    <dgm:cxn modelId="{7D5624A2-4C03-45BC-9089-766A7BEC297A}" type="presOf" srcId="{C11BA257-29CF-45A1-8C66-824B6FA21854}" destId="{A52677B1-EFCC-4078-915B-2EEFF6E84777}" srcOrd="0" destOrd="0" presId="urn:microsoft.com/office/officeart/2005/8/layout/default"/>
    <dgm:cxn modelId="{6CEEA2B6-14FB-49AD-8AE2-5D1484CB5CB0}" srcId="{EAD820C4-8187-4D0B-AA1C-6D0AF0A06DAB}" destId="{FDA1512F-8A62-4716-84DB-30D0ECE98AB8}" srcOrd="8" destOrd="0" parTransId="{DF3E09EA-ABD3-4EC2-A882-FEC5FE8D65C4}" sibTransId="{1F7B4574-097A-4516-8C25-5056378C7889}"/>
    <dgm:cxn modelId="{3C71ADBA-FD15-4217-8E66-B68F6B9820CF}" srcId="{EAD820C4-8187-4D0B-AA1C-6D0AF0A06DAB}" destId="{A7E943E6-49FA-4B63-8B85-0F1F76F39C30}" srcOrd="1" destOrd="0" parTransId="{08B98F45-15CF-4519-903C-9BCD39EC0CAA}" sibTransId="{BE80B5D8-A8DF-4036-AD20-A1BBE501ACE4}"/>
    <dgm:cxn modelId="{C51B49C0-0C0A-4D9D-AACF-60E72839C685}" srcId="{EAD820C4-8187-4D0B-AA1C-6D0AF0A06DAB}" destId="{C11BA257-29CF-45A1-8C66-824B6FA21854}" srcOrd="7" destOrd="0" parTransId="{41E169B1-D0B8-4B56-95F9-56F28FB61D62}" sibTransId="{B68DB27E-227B-4B09-AD26-9153D0EA63AA}"/>
    <dgm:cxn modelId="{92EA8BD3-F4F0-4E8F-A9FC-DD4E33C7D414}" type="presOf" srcId="{BA807F4A-3B36-44A6-9DD5-543C384115CB}" destId="{25636225-BAC9-403D-9C71-F006AA5AA741}" srcOrd="0" destOrd="0" presId="urn:microsoft.com/office/officeart/2005/8/layout/default"/>
    <dgm:cxn modelId="{FD7A1CDE-B5E3-49B6-BF0C-2DAEFDE93300}" type="presOf" srcId="{FDA1512F-8A62-4716-84DB-30D0ECE98AB8}" destId="{8038F0BA-4F3E-4D27-8AB1-29FC0B1A48CE}" srcOrd="0" destOrd="0" presId="urn:microsoft.com/office/officeart/2005/8/layout/default"/>
    <dgm:cxn modelId="{EDE258FA-6B44-46FC-A821-043EBC66643A}" srcId="{EAD820C4-8187-4D0B-AA1C-6D0AF0A06DAB}" destId="{3D826F31-F08C-4F29-A179-538F8C2D52F8}" srcOrd="3" destOrd="0" parTransId="{CE47D01F-0327-4473-A6C6-636D3C612400}" sibTransId="{C6958C3A-2293-44A3-95BE-58C394BA7AF7}"/>
    <dgm:cxn modelId="{8ED70BFC-7631-4743-B1DE-CED1AA86978D}" srcId="{EAD820C4-8187-4D0B-AA1C-6D0AF0A06DAB}" destId="{BA807F4A-3B36-44A6-9DD5-543C384115CB}" srcOrd="4" destOrd="0" parTransId="{E8DA2EED-E854-43C8-AF10-910AD8ABDF63}" sibTransId="{C2FD2C7C-1994-4525-87CA-350B1DF34787}"/>
    <dgm:cxn modelId="{208875FC-8FCC-4C9F-8026-E1AF2BA75D2B}" type="presOf" srcId="{6E4A7EF8-D692-488E-A7F8-32F50ACF95E7}" destId="{BC0D24DA-35EB-4105-B6B4-346C38526E2D}" srcOrd="0" destOrd="0" presId="urn:microsoft.com/office/officeart/2005/8/layout/default"/>
    <dgm:cxn modelId="{205BE0A7-79BE-431E-93C0-534998428990}" type="presParOf" srcId="{1809FB6C-5F85-440B-B745-6E071D2338C5}" destId="{BC0D24DA-35EB-4105-B6B4-346C38526E2D}" srcOrd="0" destOrd="0" presId="urn:microsoft.com/office/officeart/2005/8/layout/default"/>
    <dgm:cxn modelId="{E7488203-5F45-4EE6-B886-BCFA93635404}" type="presParOf" srcId="{1809FB6C-5F85-440B-B745-6E071D2338C5}" destId="{F56DD62D-E8F7-4D1E-8C6A-E4CBC4264E13}" srcOrd="1" destOrd="0" presId="urn:microsoft.com/office/officeart/2005/8/layout/default"/>
    <dgm:cxn modelId="{5D8887CB-B52F-4972-80DF-511FC2CC186D}" type="presParOf" srcId="{1809FB6C-5F85-440B-B745-6E071D2338C5}" destId="{1B4D285E-40E4-4005-84F0-C78BD8C168BB}" srcOrd="2" destOrd="0" presId="urn:microsoft.com/office/officeart/2005/8/layout/default"/>
    <dgm:cxn modelId="{DF700F46-531A-48F6-9725-383B7FD2DC27}" type="presParOf" srcId="{1809FB6C-5F85-440B-B745-6E071D2338C5}" destId="{B597C1D9-7DBC-4A53-BA94-FFCE707AAE98}" srcOrd="3" destOrd="0" presId="urn:microsoft.com/office/officeart/2005/8/layout/default"/>
    <dgm:cxn modelId="{0479896E-2169-418E-8DB6-F4F47790B90F}" type="presParOf" srcId="{1809FB6C-5F85-440B-B745-6E071D2338C5}" destId="{BC3E4255-01A4-40A6-BEC5-3FE2ACA44757}" srcOrd="4" destOrd="0" presId="urn:microsoft.com/office/officeart/2005/8/layout/default"/>
    <dgm:cxn modelId="{516545AE-89E1-46BC-BB5C-023271366CD1}" type="presParOf" srcId="{1809FB6C-5F85-440B-B745-6E071D2338C5}" destId="{86F78173-AA95-4CEB-8B40-138A0BB932D7}" srcOrd="5" destOrd="0" presId="urn:microsoft.com/office/officeart/2005/8/layout/default"/>
    <dgm:cxn modelId="{ED4396A9-CABB-4C28-BFDA-876F6ACFF576}" type="presParOf" srcId="{1809FB6C-5F85-440B-B745-6E071D2338C5}" destId="{277B856F-F3F3-40FC-878B-688CC5528BB1}" srcOrd="6" destOrd="0" presId="urn:microsoft.com/office/officeart/2005/8/layout/default"/>
    <dgm:cxn modelId="{F6923C97-2FF3-470C-A52F-EA6DFCF7658C}" type="presParOf" srcId="{1809FB6C-5F85-440B-B745-6E071D2338C5}" destId="{11393591-E6FB-4051-A2B6-384FA32D1734}" srcOrd="7" destOrd="0" presId="urn:microsoft.com/office/officeart/2005/8/layout/default"/>
    <dgm:cxn modelId="{B506BC61-FDEB-4D32-B393-5FEF185317A9}" type="presParOf" srcId="{1809FB6C-5F85-440B-B745-6E071D2338C5}" destId="{25636225-BAC9-403D-9C71-F006AA5AA741}" srcOrd="8" destOrd="0" presId="urn:microsoft.com/office/officeart/2005/8/layout/default"/>
    <dgm:cxn modelId="{0682D7A2-F31B-4AB4-A887-E939B4149771}" type="presParOf" srcId="{1809FB6C-5F85-440B-B745-6E071D2338C5}" destId="{5C7D2AA1-26CB-44B9-B2B9-97666EB710F2}" srcOrd="9" destOrd="0" presId="urn:microsoft.com/office/officeart/2005/8/layout/default"/>
    <dgm:cxn modelId="{F82AF38B-498B-4499-B8B1-ABA608B4C93D}" type="presParOf" srcId="{1809FB6C-5F85-440B-B745-6E071D2338C5}" destId="{A8C00346-12AC-43C2-B6DC-F878A9CC7C5F}" srcOrd="10" destOrd="0" presId="urn:microsoft.com/office/officeart/2005/8/layout/default"/>
    <dgm:cxn modelId="{8A251AE7-DD32-4D56-94D4-84D5451CB5C6}" type="presParOf" srcId="{1809FB6C-5F85-440B-B745-6E071D2338C5}" destId="{AC0DE4DA-DA44-4C45-917C-FF66D888A46B}" srcOrd="11" destOrd="0" presId="urn:microsoft.com/office/officeart/2005/8/layout/default"/>
    <dgm:cxn modelId="{713BC377-F873-448F-8F1A-8E65D9ED1ED4}" type="presParOf" srcId="{1809FB6C-5F85-440B-B745-6E071D2338C5}" destId="{8B62F6AC-957B-49AA-809D-59EFA145413B}" srcOrd="12" destOrd="0" presId="urn:microsoft.com/office/officeart/2005/8/layout/default"/>
    <dgm:cxn modelId="{CDCD45F1-6358-450E-A60F-BC0BF8C60B1B}" type="presParOf" srcId="{1809FB6C-5F85-440B-B745-6E071D2338C5}" destId="{0538016F-E507-4B94-B990-78142666CFBF}" srcOrd="13" destOrd="0" presId="urn:microsoft.com/office/officeart/2005/8/layout/default"/>
    <dgm:cxn modelId="{92936301-538C-4687-8A2B-18ADA003E868}" type="presParOf" srcId="{1809FB6C-5F85-440B-B745-6E071D2338C5}" destId="{A52677B1-EFCC-4078-915B-2EEFF6E84777}" srcOrd="14" destOrd="0" presId="urn:microsoft.com/office/officeart/2005/8/layout/default"/>
    <dgm:cxn modelId="{3FFF30A1-EA62-425B-BE0A-068994A7FE53}" type="presParOf" srcId="{1809FB6C-5F85-440B-B745-6E071D2338C5}" destId="{D81C5000-59D1-439A-8F26-9D6E72549CC1}" srcOrd="15" destOrd="0" presId="urn:microsoft.com/office/officeart/2005/8/layout/default"/>
    <dgm:cxn modelId="{0CDC4A74-0056-46D7-8639-E76E12A90772}" type="presParOf" srcId="{1809FB6C-5F85-440B-B745-6E071D2338C5}" destId="{8038F0BA-4F3E-4D27-8AB1-29FC0B1A48CE}"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0145470-DBE5-4F10-91CF-270E0977511B}"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CC0D7884-8672-4023-BEF7-190A0C5CAF65}">
      <dgm:prSet phldrT="[Text]"/>
      <dgm:spPr/>
      <dgm:t>
        <a:bodyPr/>
        <a:lstStyle/>
        <a:p>
          <a:r>
            <a:rPr lang="en-US" dirty="0"/>
            <a:t>Importer obtains a License of Importation from RREA</a:t>
          </a:r>
        </a:p>
      </dgm:t>
    </dgm:pt>
    <dgm:pt modelId="{F0A3012D-EC38-4D37-808E-70B72C8FD167}" type="parTrans" cxnId="{1E1F6443-17B6-448B-A049-3B8B7C4F02A4}">
      <dgm:prSet/>
      <dgm:spPr/>
      <dgm:t>
        <a:bodyPr/>
        <a:lstStyle/>
        <a:p>
          <a:endParaRPr lang="en-US"/>
        </a:p>
      </dgm:t>
    </dgm:pt>
    <dgm:pt modelId="{A3F56380-EB0A-445E-9844-ACAF81F41A55}" type="sibTrans" cxnId="{1E1F6443-17B6-448B-A049-3B8B7C4F02A4}">
      <dgm:prSet/>
      <dgm:spPr/>
      <dgm:t>
        <a:bodyPr/>
        <a:lstStyle/>
        <a:p>
          <a:endParaRPr lang="en-US"/>
        </a:p>
      </dgm:t>
    </dgm:pt>
    <dgm:pt modelId="{5E1E2F03-9B5B-4A57-96F6-D90F6BC62A23}">
      <dgm:prSet phldrT="[Text]"/>
      <dgm:spPr/>
      <dgm:t>
        <a:bodyPr/>
        <a:lstStyle/>
        <a:p>
          <a:r>
            <a:rPr lang="en-US" dirty="0"/>
            <a:t>Importer obtains a Certificate of Conformity from PVOC Service Provider after pre-shipment inspection</a:t>
          </a:r>
        </a:p>
      </dgm:t>
    </dgm:pt>
    <dgm:pt modelId="{882EEA55-6D7F-4032-9716-6AADC726AB18}" type="parTrans" cxnId="{C6DBD5E9-C49F-4346-949D-7F363714B85D}">
      <dgm:prSet/>
      <dgm:spPr/>
      <dgm:t>
        <a:bodyPr/>
        <a:lstStyle/>
        <a:p>
          <a:endParaRPr lang="en-US"/>
        </a:p>
      </dgm:t>
    </dgm:pt>
    <dgm:pt modelId="{B2720A31-1D10-4D76-9F3B-939C15800156}" type="sibTrans" cxnId="{C6DBD5E9-C49F-4346-949D-7F363714B85D}">
      <dgm:prSet/>
      <dgm:spPr/>
      <dgm:t>
        <a:bodyPr/>
        <a:lstStyle/>
        <a:p>
          <a:endParaRPr lang="en-US"/>
        </a:p>
      </dgm:t>
    </dgm:pt>
    <dgm:pt modelId="{37E23DCB-452E-43CA-943F-20350EDC3A07}">
      <dgm:prSet phldrT="[Text]"/>
      <dgm:spPr/>
      <dgm:t>
        <a:bodyPr/>
        <a:lstStyle/>
        <a:p>
          <a:r>
            <a:rPr lang="en-US" dirty="0"/>
            <a:t>Importer obtains Quality Certificate from NSL after a Conformity Report from the PVOC Service Provider</a:t>
          </a:r>
        </a:p>
      </dgm:t>
    </dgm:pt>
    <dgm:pt modelId="{D1ED59E2-29EE-4175-8B1D-C3FE8BDA93DE}" type="parTrans" cxnId="{346996DA-D440-4A7D-AC20-B1A7ADF6CE61}">
      <dgm:prSet/>
      <dgm:spPr/>
      <dgm:t>
        <a:bodyPr/>
        <a:lstStyle/>
        <a:p>
          <a:endParaRPr lang="en-US"/>
        </a:p>
      </dgm:t>
    </dgm:pt>
    <dgm:pt modelId="{EF28376B-A142-4D5D-8458-0157D7B93261}" type="sibTrans" cxnId="{346996DA-D440-4A7D-AC20-B1A7ADF6CE61}">
      <dgm:prSet/>
      <dgm:spPr/>
      <dgm:t>
        <a:bodyPr/>
        <a:lstStyle/>
        <a:p>
          <a:endParaRPr lang="en-US"/>
        </a:p>
      </dgm:t>
    </dgm:pt>
    <dgm:pt modelId="{A112063E-0FC4-42E8-A786-F02F841C7294}">
      <dgm:prSet phldrT="[Text]"/>
      <dgm:spPr/>
      <dgm:t>
        <a:bodyPr/>
        <a:lstStyle/>
        <a:p>
          <a:r>
            <a:rPr lang="en-US" dirty="0"/>
            <a:t>Importer ships consignment</a:t>
          </a:r>
        </a:p>
      </dgm:t>
    </dgm:pt>
    <dgm:pt modelId="{69BD5910-6E4F-4E4F-B2E7-69F94E561282}" type="parTrans" cxnId="{64067557-C819-4D00-9DF9-9E654C450CC7}">
      <dgm:prSet/>
      <dgm:spPr/>
      <dgm:t>
        <a:bodyPr/>
        <a:lstStyle/>
        <a:p>
          <a:endParaRPr lang="en-US"/>
        </a:p>
      </dgm:t>
    </dgm:pt>
    <dgm:pt modelId="{33EFB81C-DFBD-4322-944A-B88F8A8FDEA0}" type="sibTrans" cxnId="{64067557-C819-4D00-9DF9-9E654C450CC7}">
      <dgm:prSet/>
      <dgm:spPr/>
      <dgm:t>
        <a:bodyPr/>
        <a:lstStyle/>
        <a:p>
          <a:endParaRPr lang="en-US"/>
        </a:p>
      </dgm:t>
    </dgm:pt>
    <dgm:pt modelId="{FA2E28D4-378F-416C-96BA-25F3AC05B335}">
      <dgm:prSet phldrT="[Text]"/>
      <dgm:spPr/>
      <dgm:t>
        <a:bodyPr/>
        <a:lstStyle/>
        <a:p>
          <a:r>
            <a:rPr lang="en-US" dirty="0"/>
            <a:t>Importer obtains Duty Waiver Authorization from LRA</a:t>
          </a:r>
        </a:p>
      </dgm:t>
    </dgm:pt>
    <dgm:pt modelId="{DA724A0B-EF41-4977-B63B-F0A508873BEA}" type="parTrans" cxnId="{E95520BD-D473-482D-BD25-22726E4EEB54}">
      <dgm:prSet/>
      <dgm:spPr/>
      <dgm:t>
        <a:bodyPr/>
        <a:lstStyle/>
        <a:p>
          <a:endParaRPr lang="en-US"/>
        </a:p>
      </dgm:t>
    </dgm:pt>
    <dgm:pt modelId="{FAA7EF6E-E4E6-4434-BC89-92985EF1B285}" type="sibTrans" cxnId="{E95520BD-D473-482D-BD25-22726E4EEB54}">
      <dgm:prSet/>
      <dgm:spPr/>
      <dgm:t>
        <a:bodyPr/>
        <a:lstStyle/>
        <a:p>
          <a:endParaRPr lang="en-US"/>
        </a:p>
      </dgm:t>
    </dgm:pt>
    <dgm:pt modelId="{1743A632-498F-4EAD-9E97-70ED97DBC007}">
      <dgm:prSet/>
      <dgm:spPr/>
      <dgm:t>
        <a:bodyPr/>
        <a:lstStyle/>
        <a:p>
          <a:r>
            <a:rPr lang="en-US" dirty="0"/>
            <a:t>Consignment delivered and inspected at port of entry</a:t>
          </a:r>
        </a:p>
      </dgm:t>
    </dgm:pt>
    <dgm:pt modelId="{B88DE1B0-3D56-40D8-BC2D-DBF0CDDAFE2B}" type="parTrans" cxnId="{43847E32-105E-4CEE-9783-F271D77B4EAE}">
      <dgm:prSet/>
      <dgm:spPr/>
      <dgm:t>
        <a:bodyPr/>
        <a:lstStyle/>
        <a:p>
          <a:endParaRPr lang="en-GB"/>
        </a:p>
      </dgm:t>
    </dgm:pt>
    <dgm:pt modelId="{A7502DD5-9781-4E57-9A9A-2A001A3671FF}" type="sibTrans" cxnId="{43847E32-105E-4CEE-9783-F271D77B4EAE}">
      <dgm:prSet/>
      <dgm:spPr/>
      <dgm:t>
        <a:bodyPr/>
        <a:lstStyle/>
        <a:p>
          <a:endParaRPr lang="en-US"/>
        </a:p>
      </dgm:t>
    </dgm:pt>
    <dgm:pt modelId="{6E35FD09-6EF3-48C0-B9A3-39986FBA974A}">
      <dgm:prSet/>
      <dgm:spPr/>
      <dgm:t>
        <a:bodyPr/>
        <a:lstStyle/>
        <a:p>
          <a:r>
            <a:rPr lang="en-US" dirty="0"/>
            <a:t>Importer takes delivered of compliant consignment of products</a:t>
          </a:r>
        </a:p>
      </dgm:t>
    </dgm:pt>
    <dgm:pt modelId="{786E973A-6130-46E8-B327-72F4821C5101}" type="parTrans" cxnId="{9D3C0424-5571-4796-AF8F-8E5E77B7F27B}">
      <dgm:prSet/>
      <dgm:spPr/>
      <dgm:t>
        <a:bodyPr/>
        <a:lstStyle/>
        <a:p>
          <a:endParaRPr lang="en-GB"/>
        </a:p>
      </dgm:t>
    </dgm:pt>
    <dgm:pt modelId="{49E5F2F9-56BC-4AC9-B94A-23FEEF227EA0}" type="sibTrans" cxnId="{9D3C0424-5571-4796-AF8F-8E5E77B7F27B}">
      <dgm:prSet/>
      <dgm:spPr/>
      <dgm:t>
        <a:bodyPr/>
        <a:lstStyle/>
        <a:p>
          <a:endParaRPr lang="en-GB"/>
        </a:p>
      </dgm:t>
    </dgm:pt>
    <dgm:pt modelId="{715BD83E-571F-437B-BBF2-F5943ACF5CDB}" type="pres">
      <dgm:prSet presAssocID="{60145470-DBE5-4F10-91CF-270E0977511B}" presName="diagram" presStyleCnt="0">
        <dgm:presLayoutVars>
          <dgm:dir/>
          <dgm:resizeHandles val="exact"/>
        </dgm:presLayoutVars>
      </dgm:prSet>
      <dgm:spPr/>
    </dgm:pt>
    <dgm:pt modelId="{6AB9AA64-9915-45E1-8074-C54CFE31C275}" type="pres">
      <dgm:prSet presAssocID="{CC0D7884-8672-4023-BEF7-190A0C5CAF65}" presName="node" presStyleLbl="node1" presStyleIdx="0" presStyleCnt="7">
        <dgm:presLayoutVars>
          <dgm:bulletEnabled val="1"/>
        </dgm:presLayoutVars>
      </dgm:prSet>
      <dgm:spPr/>
    </dgm:pt>
    <dgm:pt modelId="{D311462A-FC5B-4040-A7D9-E257F608553D}" type="pres">
      <dgm:prSet presAssocID="{A3F56380-EB0A-445E-9844-ACAF81F41A55}" presName="sibTrans" presStyleLbl="sibTrans2D1" presStyleIdx="0" presStyleCnt="6"/>
      <dgm:spPr/>
    </dgm:pt>
    <dgm:pt modelId="{281DEBB2-6E7E-4760-ABA7-452C994F824C}" type="pres">
      <dgm:prSet presAssocID="{A3F56380-EB0A-445E-9844-ACAF81F41A55}" presName="connectorText" presStyleLbl="sibTrans2D1" presStyleIdx="0" presStyleCnt="6"/>
      <dgm:spPr/>
    </dgm:pt>
    <dgm:pt modelId="{9F37431E-854D-460D-8064-7A27EDBD2667}" type="pres">
      <dgm:prSet presAssocID="{5E1E2F03-9B5B-4A57-96F6-D90F6BC62A23}" presName="node" presStyleLbl="node1" presStyleIdx="1" presStyleCnt="7">
        <dgm:presLayoutVars>
          <dgm:bulletEnabled val="1"/>
        </dgm:presLayoutVars>
      </dgm:prSet>
      <dgm:spPr/>
    </dgm:pt>
    <dgm:pt modelId="{4E05AFEA-F598-49BB-85C7-B222F678E721}" type="pres">
      <dgm:prSet presAssocID="{B2720A31-1D10-4D76-9F3B-939C15800156}" presName="sibTrans" presStyleLbl="sibTrans2D1" presStyleIdx="1" presStyleCnt="6"/>
      <dgm:spPr/>
    </dgm:pt>
    <dgm:pt modelId="{9B7C9712-E6BC-44E8-8B7E-83904689E5BC}" type="pres">
      <dgm:prSet presAssocID="{B2720A31-1D10-4D76-9F3B-939C15800156}" presName="connectorText" presStyleLbl="sibTrans2D1" presStyleIdx="1" presStyleCnt="6"/>
      <dgm:spPr/>
    </dgm:pt>
    <dgm:pt modelId="{604E655B-940A-4AD8-8AC2-2012C6CDB382}" type="pres">
      <dgm:prSet presAssocID="{37E23DCB-452E-43CA-943F-20350EDC3A07}" presName="node" presStyleLbl="node1" presStyleIdx="2" presStyleCnt="7">
        <dgm:presLayoutVars>
          <dgm:bulletEnabled val="1"/>
        </dgm:presLayoutVars>
      </dgm:prSet>
      <dgm:spPr/>
    </dgm:pt>
    <dgm:pt modelId="{0160C73E-9EAD-4C60-9EDB-D3EFAEBA2041}" type="pres">
      <dgm:prSet presAssocID="{EF28376B-A142-4D5D-8458-0157D7B93261}" presName="sibTrans" presStyleLbl="sibTrans2D1" presStyleIdx="2" presStyleCnt="6"/>
      <dgm:spPr/>
    </dgm:pt>
    <dgm:pt modelId="{CACB61AB-8242-48CC-937A-39BAFDB139AD}" type="pres">
      <dgm:prSet presAssocID="{EF28376B-A142-4D5D-8458-0157D7B93261}" presName="connectorText" presStyleLbl="sibTrans2D1" presStyleIdx="2" presStyleCnt="6"/>
      <dgm:spPr/>
    </dgm:pt>
    <dgm:pt modelId="{FE825853-0FB5-4A3D-876D-A97FD0A21BAE}" type="pres">
      <dgm:prSet presAssocID="{A112063E-0FC4-42E8-A786-F02F841C7294}" presName="node" presStyleLbl="node1" presStyleIdx="3" presStyleCnt="7">
        <dgm:presLayoutVars>
          <dgm:bulletEnabled val="1"/>
        </dgm:presLayoutVars>
      </dgm:prSet>
      <dgm:spPr/>
    </dgm:pt>
    <dgm:pt modelId="{1AFFC537-99F1-4DFC-992A-D4BEBDA87B6A}" type="pres">
      <dgm:prSet presAssocID="{33EFB81C-DFBD-4322-944A-B88F8A8FDEA0}" presName="sibTrans" presStyleLbl="sibTrans2D1" presStyleIdx="3" presStyleCnt="6"/>
      <dgm:spPr/>
    </dgm:pt>
    <dgm:pt modelId="{C3DF5ADF-A735-488C-9EB8-730636B2243C}" type="pres">
      <dgm:prSet presAssocID="{33EFB81C-DFBD-4322-944A-B88F8A8FDEA0}" presName="connectorText" presStyleLbl="sibTrans2D1" presStyleIdx="3" presStyleCnt="6"/>
      <dgm:spPr/>
    </dgm:pt>
    <dgm:pt modelId="{7EDE146D-FD3B-4259-8829-4A55B9339ADC}" type="pres">
      <dgm:prSet presAssocID="{FA2E28D4-378F-416C-96BA-25F3AC05B335}" presName="node" presStyleLbl="node1" presStyleIdx="4" presStyleCnt="7">
        <dgm:presLayoutVars>
          <dgm:bulletEnabled val="1"/>
        </dgm:presLayoutVars>
      </dgm:prSet>
      <dgm:spPr/>
    </dgm:pt>
    <dgm:pt modelId="{5D0DA252-EA89-4473-84C0-B57554DBE687}" type="pres">
      <dgm:prSet presAssocID="{FAA7EF6E-E4E6-4434-BC89-92985EF1B285}" presName="sibTrans" presStyleLbl="sibTrans2D1" presStyleIdx="4" presStyleCnt="6"/>
      <dgm:spPr/>
    </dgm:pt>
    <dgm:pt modelId="{BBAEDAA9-621F-4C79-84EA-B5C85D127251}" type="pres">
      <dgm:prSet presAssocID="{FAA7EF6E-E4E6-4434-BC89-92985EF1B285}" presName="connectorText" presStyleLbl="sibTrans2D1" presStyleIdx="4" presStyleCnt="6"/>
      <dgm:spPr/>
    </dgm:pt>
    <dgm:pt modelId="{A06A343B-2731-4B28-A51C-8118094C04B4}" type="pres">
      <dgm:prSet presAssocID="{1743A632-498F-4EAD-9E97-70ED97DBC007}" presName="node" presStyleLbl="node1" presStyleIdx="5" presStyleCnt="7">
        <dgm:presLayoutVars>
          <dgm:bulletEnabled val="1"/>
        </dgm:presLayoutVars>
      </dgm:prSet>
      <dgm:spPr/>
    </dgm:pt>
    <dgm:pt modelId="{E083B47F-CE46-4160-81B2-0EFDDFDA6EC6}" type="pres">
      <dgm:prSet presAssocID="{A7502DD5-9781-4E57-9A9A-2A001A3671FF}" presName="sibTrans" presStyleLbl="sibTrans2D1" presStyleIdx="5" presStyleCnt="6"/>
      <dgm:spPr/>
    </dgm:pt>
    <dgm:pt modelId="{BA7AAA61-22B6-4E4B-8319-D5E246FC11A6}" type="pres">
      <dgm:prSet presAssocID="{A7502DD5-9781-4E57-9A9A-2A001A3671FF}" presName="connectorText" presStyleLbl="sibTrans2D1" presStyleIdx="5" presStyleCnt="6"/>
      <dgm:spPr/>
    </dgm:pt>
    <dgm:pt modelId="{2BE9E30F-7F6B-409D-A476-DA75E29A3371}" type="pres">
      <dgm:prSet presAssocID="{6E35FD09-6EF3-48C0-B9A3-39986FBA974A}" presName="node" presStyleLbl="node1" presStyleIdx="6" presStyleCnt="7">
        <dgm:presLayoutVars>
          <dgm:bulletEnabled val="1"/>
        </dgm:presLayoutVars>
      </dgm:prSet>
      <dgm:spPr/>
    </dgm:pt>
  </dgm:ptLst>
  <dgm:cxnLst>
    <dgm:cxn modelId="{E60CD205-367D-45E4-9063-72485E018E65}" type="presOf" srcId="{33EFB81C-DFBD-4322-944A-B88F8A8FDEA0}" destId="{1AFFC537-99F1-4DFC-992A-D4BEBDA87B6A}" srcOrd="0" destOrd="0" presId="urn:microsoft.com/office/officeart/2005/8/layout/process5"/>
    <dgm:cxn modelId="{576BFF23-1AE1-48E7-AE48-35E85A40B783}" type="presOf" srcId="{FAA7EF6E-E4E6-4434-BC89-92985EF1B285}" destId="{5D0DA252-EA89-4473-84C0-B57554DBE687}" srcOrd="0" destOrd="0" presId="urn:microsoft.com/office/officeart/2005/8/layout/process5"/>
    <dgm:cxn modelId="{9D3C0424-5571-4796-AF8F-8E5E77B7F27B}" srcId="{60145470-DBE5-4F10-91CF-270E0977511B}" destId="{6E35FD09-6EF3-48C0-B9A3-39986FBA974A}" srcOrd="6" destOrd="0" parTransId="{786E973A-6130-46E8-B327-72F4821C5101}" sibTransId="{49E5F2F9-56BC-4AC9-B94A-23FEEF227EA0}"/>
    <dgm:cxn modelId="{A3BC0229-A101-4CCF-8E99-BEE5CEBFA5FB}" type="presOf" srcId="{37E23DCB-452E-43CA-943F-20350EDC3A07}" destId="{604E655B-940A-4AD8-8AC2-2012C6CDB382}" srcOrd="0" destOrd="0" presId="urn:microsoft.com/office/officeart/2005/8/layout/process5"/>
    <dgm:cxn modelId="{FBF3862B-D9A1-4E2A-8747-EEF64B4B049B}" type="presOf" srcId="{6E35FD09-6EF3-48C0-B9A3-39986FBA974A}" destId="{2BE9E30F-7F6B-409D-A476-DA75E29A3371}" srcOrd="0" destOrd="0" presId="urn:microsoft.com/office/officeart/2005/8/layout/process5"/>
    <dgm:cxn modelId="{61652C31-CC5F-42AE-A0E6-94E872119BAA}" type="presOf" srcId="{A7502DD5-9781-4E57-9A9A-2A001A3671FF}" destId="{E083B47F-CE46-4160-81B2-0EFDDFDA6EC6}" srcOrd="0" destOrd="0" presId="urn:microsoft.com/office/officeart/2005/8/layout/process5"/>
    <dgm:cxn modelId="{43847E32-105E-4CEE-9783-F271D77B4EAE}" srcId="{60145470-DBE5-4F10-91CF-270E0977511B}" destId="{1743A632-498F-4EAD-9E97-70ED97DBC007}" srcOrd="5" destOrd="0" parTransId="{B88DE1B0-3D56-40D8-BC2D-DBF0CDDAFE2B}" sibTransId="{A7502DD5-9781-4E57-9A9A-2A001A3671FF}"/>
    <dgm:cxn modelId="{81286D3D-8E85-46BE-BC60-A8A70C13812F}" type="presOf" srcId="{FA2E28D4-378F-416C-96BA-25F3AC05B335}" destId="{7EDE146D-FD3B-4259-8829-4A55B9339ADC}" srcOrd="0" destOrd="0" presId="urn:microsoft.com/office/officeart/2005/8/layout/process5"/>
    <dgm:cxn modelId="{1E1F6443-17B6-448B-A049-3B8B7C4F02A4}" srcId="{60145470-DBE5-4F10-91CF-270E0977511B}" destId="{CC0D7884-8672-4023-BEF7-190A0C5CAF65}" srcOrd="0" destOrd="0" parTransId="{F0A3012D-EC38-4D37-808E-70B72C8FD167}" sibTransId="{A3F56380-EB0A-445E-9844-ACAF81F41A55}"/>
    <dgm:cxn modelId="{E992AA48-9FA8-47D7-A28B-7AE60EF613D0}" type="presOf" srcId="{60145470-DBE5-4F10-91CF-270E0977511B}" destId="{715BD83E-571F-437B-BBF2-F5943ACF5CDB}" srcOrd="0" destOrd="0" presId="urn:microsoft.com/office/officeart/2005/8/layout/process5"/>
    <dgm:cxn modelId="{413C294A-35CA-4CB5-B11C-C8618BE30A08}" type="presOf" srcId="{B2720A31-1D10-4D76-9F3B-939C15800156}" destId="{4E05AFEA-F598-49BB-85C7-B222F678E721}" srcOrd="0" destOrd="0" presId="urn:microsoft.com/office/officeart/2005/8/layout/process5"/>
    <dgm:cxn modelId="{64067557-C819-4D00-9DF9-9E654C450CC7}" srcId="{60145470-DBE5-4F10-91CF-270E0977511B}" destId="{A112063E-0FC4-42E8-A786-F02F841C7294}" srcOrd="3" destOrd="0" parTransId="{69BD5910-6E4F-4E4F-B2E7-69F94E561282}" sibTransId="{33EFB81C-DFBD-4322-944A-B88F8A8FDEA0}"/>
    <dgm:cxn modelId="{B0F43278-1AD3-4DA4-BFDA-E1AD60FBCB71}" type="presOf" srcId="{1743A632-498F-4EAD-9E97-70ED97DBC007}" destId="{A06A343B-2731-4B28-A51C-8118094C04B4}" srcOrd="0" destOrd="0" presId="urn:microsoft.com/office/officeart/2005/8/layout/process5"/>
    <dgm:cxn modelId="{C9910E83-BE65-4F49-A404-1416BBF761C7}" type="presOf" srcId="{A3F56380-EB0A-445E-9844-ACAF81F41A55}" destId="{281DEBB2-6E7E-4760-ABA7-452C994F824C}" srcOrd="1" destOrd="0" presId="urn:microsoft.com/office/officeart/2005/8/layout/process5"/>
    <dgm:cxn modelId="{0948A98C-F907-4166-9A74-68090FA8EEE2}" type="presOf" srcId="{B2720A31-1D10-4D76-9F3B-939C15800156}" destId="{9B7C9712-E6BC-44E8-8B7E-83904689E5BC}" srcOrd="1" destOrd="0" presId="urn:microsoft.com/office/officeart/2005/8/layout/process5"/>
    <dgm:cxn modelId="{41965E99-3935-4D88-A8BB-74EFDB6F72F5}" type="presOf" srcId="{5E1E2F03-9B5B-4A57-96F6-D90F6BC62A23}" destId="{9F37431E-854D-460D-8064-7A27EDBD2667}" srcOrd="0" destOrd="0" presId="urn:microsoft.com/office/officeart/2005/8/layout/process5"/>
    <dgm:cxn modelId="{5D2F60A5-4B43-48BF-A4B2-47340611ACD6}" type="presOf" srcId="{33EFB81C-DFBD-4322-944A-B88F8A8FDEA0}" destId="{C3DF5ADF-A735-488C-9EB8-730636B2243C}" srcOrd="1" destOrd="0" presId="urn:microsoft.com/office/officeart/2005/8/layout/process5"/>
    <dgm:cxn modelId="{0AB414B3-8AEC-4209-B475-76D3B02E73EA}" type="presOf" srcId="{A3F56380-EB0A-445E-9844-ACAF81F41A55}" destId="{D311462A-FC5B-4040-A7D9-E257F608553D}" srcOrd="0" destOrd="0" presId="urn:microsoft.com/office/officeart/2005/8/layout/process5"/>
    <dgm:cxn modelId="{3EEB74B3-E427-4D3E-A7A5-E67F4CE14D7C}" type="presOf" srcId="{FAA7EF6E-E4E6-4434-BC89-92985EF1B285}" destId="{BBAEDAA9-621F-4C79-84EA-B5C85D127251}" srcOrd="1" destOrd="0" presId="urn:microsoft.com/office/officeart/2005/8/layout/process5"/>
    <dgm:cxn modelId="{9C2183B7-29F5-43D3-9635-3302F9E5F2A1}" type="presOf" srcId="{A7502DD5-9781-4E57-9A9A-2A001A3671FF}" destId="{BA7AAA61-22B6-4E4B-8319-D5E246FC11A6}" srcOrd="1" destOrd="0" presId="urn:microsoft.com/office/officeart/2005/8/layout/process5"/>
    <dgm:cxn modelId="{46392BBB-1AE9-40E2-84A4-1E231EA8EADC}" type="presOf" srcId="{EF28376B-A142-4D5D-8458-0157D7B93261}" destId="{0160C73E-9EAD-4C60-9EDB-D3EFAEBA2041}" srcOrd="0" destOrd="0" presId="urn:microsoft.com/office/officeart/2005/8/layout/process5"/>
    <dgm:cxn modelId="{E95520BD-D473-482D-BD25-22726E4EEB54}" srcId="{60145470-DBE5-4F10-91CF-270E0977511B}" destId="{FA2E28D4-378F-416C-96BA-25F3AC05B335}" srcOrd="4" destOrd="0" parTransId="{DA724A0B-EF41-4977-B63B-F0A508873BEA}" sibTransId="{FAA7EF6E-E4E6-4434-BC89-92985EF1B285}"/>
    <dgm:cxn modelId="{2D89E3C3-E7B5-4ADB-9373-D5337C332675}" type="presOf" srcId="{A112063E-0FC4-42E8-A786-F02F841C7294}" destId="{FE825853-0FB5-4A3D-876D-A97FD0A21BAE}" srcOrd="0" destOrd="0" presId="urn:microsoft.com/office/officeart/2005/8/layout/process5"/>
    <dgm:cxn modelId="{346996DA-D440-4A7D-AC20-B1A7ADF6CE61}" srcId="{60145470-DBE5-4F10-91CF-270E0977511B}" destId="{37E23DCB-452E-43CA-943F-20350EDC3A07}" srcOrd="2" destOrd="0" parTransId="{D1ED59E2-29EE-4175-8B1D-C3FE8BDA93DE}" sibTransId="{EF28376B-A142-4D5D-8458-0157D7B93261}"/>
    <dgm:cxn modelId="{4C7FE8E6-599C-497F-A7CD-ADA901C7FC78}" type="presOf" srcId="{CC0D7884-8672-4023-BEF7-190A0C5CAF65}" destId="{6AB9AA64-9915-45E1-8074-C54CFE31C275}" srcOrd="0" destOrd="0" presId="urn:microsoft.com/office/officeart/2005/8/layout/process5"/>
    <dgm:cxn modelId="{C6DBD5E9-C49F-4346-949D-7F363714B85D}" srcId="{60145470-DBE5-4F10-91CF-270E0977511B}" destId="{5E1E2F03-9B5B-4A57-96F6-D90F6BC62A23}" srcOrd="1" destOrd="0" parTransId="{882EEA55-6D7F-4032-9716-6AADC726AB18}" sibTransId="{B2720A31-1D10-4D76-9F3B-939C15800156}"/>
    <dgm:cxn modelId="{75132DF0-9565-473E-BD7C-34F7BB4DB0E1}" type="presOf" srcId="{EF28376B-A142-4D5D-8458-0157D7B93261}" destId="{CACB61AB-8242-48CC-937A-39BAFDB139AD}" srcOrd="1" destOrd="0" presId="urn:microsoft.com/office/officeart/2005/8/layout/process5"/>
    <dgm:cxn modelId="{CD5CCBF1-36C1-4FC2-97D9-E02182CAEB3F}" type="presParOf" srcId="{715BD83E-571F-437B-BBF2-F5943ACF5CDB}" destId="{6AB9AA64-9915-45E1-8074-C54CFE31C275}" srcOrd="0" destOrd="0" presId="urn:microsoft.com/office/officeart/2005/8/layout/process5"/>
    <dgm:cxn modelId="{17817514-B4C5-4E1E-AB27-86C6C036AE6F}" type="presParOf" srcId="{715BD83E-571F-437B-BBF2-F5943ACF5CDB}" destId="{D311462A-FC5B-4040-A7D9-E257F608553D}" srcOrd="1" destOrd="0" presId="urn:microsoft.com/office/officeart/2005/8/layout/process5"/>
    <dgm:cxn modelId="{6E089933-A56E-44A3-9F9D-3C0705007192}" type="presParOf" srcId="{D311462A-FC5B-4040-A7D9-E257F608553D}" destId="{281DEBB2-6E7E-4760-ABA7-452C994F824C}" srcOrd="0" destOrd="0" presId="urn:microsoft.com/office/officeart/2005/8/layout/process5"/>
    <dgm:cxn modelId="{84BCA841-3F5B-478F-A69E-4DA29653EAF3}" type="presParOf" srcId="{715BD83E-571F-437B-BBF2-F5943ACF5CDB}" destId="{9F37431E-854D-460D-8064-7A27EDBD2667}" srcOrd="2" destOrd="0" presId="urn:microsoft.com/office/officeart/2005/8/layout/process5"/>
    <dgm:cxn modelId="{95972948-50B9-4814-A443-357C9DE3D3F4}" type="presParOf" srcId="{715BD83E-571F-437B-BBF2-F5943ACF5CDB}" destId="{4E05AFEA-F598-49BB-85C7-B222F678E721}" srcOrd="3" destOrd="0" presId="urn:microsoft.com/office/officeart/2005/8/layout/process5"/>
    <dgm:cxn modelId="{82C638A6-E48A-4840-8A46-5B914066E76E}" type="presParOf" srcId="{4E05AFEA-F598-49BB-85C7-B222F678E721}" destId="{9B7C9712-E6BC-44E8-8B7E-83904689E5BC}" srcOrd="0" destOrd="0" presId="urn:microsoft.com/office/officeart/2005/8/layout/process5"/>
    <dgm:cxn modelId="{1F1659DE-F229-42B7-BC3E-2D1341E907E4}" type="presParOf" srcId="{715BD83E-571F-437B-BBF2-F5943ACF5CDB}" destId="{604E655B-940A-4AD8-8AC2-2012C6CDB382}" srcOrd="4" destOrd="0" presId="urn:microsoft.com/office/officeart/2005/8/layout/process5"/>
    <dgm:cxn modelId="{E4BE00A9-DA90-4596-97E8-06CDE1FD46BE}" type="presParOf" srcId="{715BD83E-571F-437B-BBF2-F5943ACF5CDB}" destId="{0160C73E-9EAD-4C60-9EDB-D3EFAEBA2041}" srcOrd="5" destOrd="0" presId="urn:microsoft.com/office/officeart/2005/8/layout/process5"/>
    <dgm:cxn modelId="{AC014808-2C3C-47E7-840C-638B272D4862}" type="presParOf" srcId="{0160C73E-9EAD-4C60-9EDB-D3EFAEBA2041}" destId="{CACB61AB-8242-48CC-937A-39BAFDB139AD}" srcOrd="0" destOrd="0" presId="urn:microsoft.com/office/officeart/2005/8/layout/process5"/>
    <dgm:cxn modelId="{41F7F4D5-FC53-4BD4-B089-C2F0C368F8F8}" type="presParOf" srcId="{715BD83E-571F-437B-BBF2-F5943ACF5CDB}" destId="{FE825853-0FB5-4A3D-876D-A97FD0A21BAE}" srcOrd="6" destOrd="0" presId="urn:microsoft.com/office/officeart/2005/8/layout/process5"/>
    <dgm:cxn modelId="{199B051E-A499-465A-B744-84DFCD956956}" type="presParOf" srcId="{715BD83E-571F-437B-BBF2-F5943ACF5CDB}" destId="{1AFFC537-99F1-4DFC-992A-D4BEBDA87B6A}" srcOrd="7" destOrd="0" presId="urn:microsoft.com/office/officeart/2005/8/layout/process5"/>
    <dgm:cxn modelId="{5FBE06E5-3497-443B-B4FD-B0055D4F40E9}" type="presParOf" srcId="{1AFFC537-99F1-4DFC-992A-D4BEBDA87B6A}" destId="{C3DF5ADF-A735-488C-9EB8-730636B2243C}" srcOrd="0" destOrd="0" presId="urn:microsoft.com/office/officeart/2005/8/layout/process5"/>
    <dgm:cxn modelId="{9B3D8F02-2B3E-49EB-AA1D-E9DF78F8BD83}" type="presParOf" srcId="{715BD83E-571F-437B-BBF2-F5943ACF5CDB}" destId="{7EDE146D-FD3B-4259-8829-4A55B9339ADC}" srcOrd="8" destOrd="0" presId="urn:microsoft.com/office/officeart/2005/8/layout/process5"/>
    <dgm:cxn modelId="{4FF3F4AA-7CAF-492A-BCD9-13A5934AA814}" type="presParOf" srcId="{715BD83E-571F-437B-BBF2-F5943ACF5CDB}" destId="{5D0DA252-EA89-4473-84C0-B57554DBE687}" srcOrd="9" destOrd="0" presId="urn:microsoft.com/office/officeart/2005/8/layout/process5"/>
    <dgm:cxn modelId="{6A9D47FB-B68A-4593-8828-7921F364CC0B}" type="presParOf" srcId="{5D0DA252-EA89-4473-84C0-B57554DBE687}" destId="{BBAEDAA9-621F-4C79-84EA-B5C85D127251}" srcOrd="0" destOrd="0" presId="urn:microsoft.com/office/officeart/2005/8/layout/process5"/>
    <dgm:cxn modelId="{54391164-306F-4B7C-B26D-39AE0761E290}" type="presParOf" srcId="{715BD83E-571F-437B-BBF2-F5943ACF5CDB}" destId="{A06A343B-2731-4B28-A51C-8118094C04B4}" srcOrd="10" destOrd="0" presId="urn:microsoft.com/office/officeart/2005/8/layout/process5"/>
    <dgm:cxn modelId="{98FF1732-3B07-4AF0-9936-4EDC517364FA}" type="presParOf" srcId="{715BD83E-571F-437B-BBF2-F5943ACF5CDB}" destId="{E083B47F-CE46-4160-81B2-0EFDDFDA6EC6}" srcOrd="11" destOrd="0" presId="urn:microsoft.com/office/officeart/2005/8/layout/process5"/>
    <dgm:cxn modelId="{42A2FF1A-B673-4AB5-858B-7F0BF6E19B53}" type="presParOf" srcId="{E083B47F-CE46-4160-81B2-0EFDDFDA6EC6}" destId="{BA7AAA61-22B6-4E4B-8319-D5E246FC11A6}" srcOrd="0" destOrd="0" presId="urn:microsoft.com/office/officeart/2005/8/layout/process5"/>
    <dgm:cxn modelId="{77B884E8-70C9-486B-9E72-2835DA184384}" type="presParOf" srcId="{715BD83E-571F-437B-BBF2-F5943ACF5CDB}" destId="{2BE9E30F-7F6B-409D-A476-DA75E29A3371}" srcOrd="12"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573BC1-0C49-471F-9D53-6F6E22DCAD93}">
      <dsp:nvSpPr>
        <dsp:cNvPr id="0" name=""/>
        <dsp:cNvSpPr/>
      </dsp:nvSpPr>
      <dsp:spPr>
        <a:xfrm>
          <a:off x="411752" y="1478"/>
          <a:ext cx="2045262" cy="1227157"/>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Population(estimated): 		5,073,296</a:t>
          </a:r>
        </a:p>
      </dsp:txBody>
      <dsp:txXfrm>
        <a:off x="411752" y="1478"/>
        <a:ext cx="2045262" cy="1227157"/>
      </dsp:txXfrm>
    </dsp:sp>
    <dsp:sp modelId="{C8424752-7073-4175-8681-138D6A2C60E0}">
      <dsp:nvSpPr>
        <dsp:cNvPr id="0" name=""/>
        <dsp:cNvSpPr/>
      </dsp:nvSpPr>
      <dsp:spPr>
        <a:xfrm>
          <a:off x="2661541" y="1478"/>
          <a:ext cx="2045262" cy="1227157"/>
        </a:xfrm>
        <a:prstGeom prst="rect">
          <a:avLst/>
        </a:prstGeom>
        <a:solidFill>
          <a:schemeClr val="accent2">
            <a:hueOff val="125320"/>
            <a:satOff val="2346"/>
            <a:lumOff val="-14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Country group:	Least developed, low-income economy</a:t>
          </a:r>
        </a:p>
      </dsp:txBody>
      <dsp:txXfrm>
        <a:off x="2661541" y="1478"/>
        <a:ext cx="2045262" cy="1227157"/>
      </dsp:txXfrm>
    </dsp:sp>
    <dsp:sp modelId="{E70AFE43-B218-4668-9452-A1B6F38B356B}">
      <dsp:nvSpPr>
        <dsp:cNvPr id="0" name=""/>
        <dsp:cNvSpPr/>
      </dsp:nvSpPr>
      <dsp:spPr>
        <a:xfrm>
          <a:off x="4911329" y="1478"/>
          <a:ext cx="2045262" cy="1227157"/>
        </a:xfrm>
        <a:prstGeom prst="rect">
          <a:avLst/>
        </a:prstGeom>
        <a:solidFill>
          <a:schemeClr val="accent2">
            <a:hueOff val="250639"/>
            <a:satOff val="4692"/>
            <a:lumOff val="-28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Gross Domestic Product (GDP):	$</a:t>
          </a:r>
          <a:r>
            <a:rPr lang="fr-FR" sz="1400" kern="1200"/>
            <a:t>3.222 billion (nominal, 2019 estimate)</a:t>
          </a:r>
          <a:endParaRPr lang="en-US" sz="1400" kern="1200"/>
        </a:p>
      </dsp:txBody>
      <dsp:txXfrm>
        <a:off x="4911329" y="1478"/>
        <a:ext cx="2045262" cy="1227157"/>
      </dsp:txXfrm>
    </dsp:sp>
    <dsp:sp modelId="{6BDEAFD5-E69A-4BE9-98ED-C426C07425CA}">
      <dsp:nvSpPr>
        <dsp:cNvPr id="0" name=""/>
        <dsp:cNvSpPr/>
      </dsp:nvSpPr>
      <dsp:spPr>
        <a:xfrm>
          <a:off x="7161117" y="1478"/>
          <a:ext cx="2045262" cy="1227157"/>
        </a:xfrm>
        <a:prstGeom prst="rect">
          <a:avLst/>
        </a:prstGeom>
        <a:solidFill>
          <a:schemeClr val="accent2">
            <a:hueOff val="375959"/>
            <a:satOff val="7038"/>
            <a:lumOff val="-42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dirty="0"/>
            <a:t>GDP per Capita: 		$704 (nominal, 2019 </a:t>
          </a:r>
          <a:r>
            <a:rPr lang="fr-FR" sz="1400" kern="1200" dirty="0" err="1"/>
            <a:t>estimate</a:t>
          </a:r>
          <a:r>
            <a:rPr lang="fr-FR" sz="1400" kern="1200" dirty="0"/>
            <a:t>)</a:t>
          </a:r>
          <a:endParaRPr lang="en-US" sz="1400" kern="1200" dirty="0"/>
        </a:p>
      </dsp:txBody>
      <dsp:txXfrm>
        <a:off x="7161117" y="1478"/>
        <a:ext cx="2045262" cy="1227157"/>
      </dsp:txXfrm>
    </dsp:sp>
    <dsp:sp modelId="{5641A4CB-B62B-45B9-B89B-D221BCD5D6C7}">
      <dsp:nvSpPr>
        <dsp:cNvPr id="0" name=""/>
        <dsp:cNvSpPr/>
      </dsp:nvSpPr>
      <dsp:spPr>
        <a:xfrm>
          <a:off x="411752" y="1433162"/>
          <a:ext cx="2045262" cy="1227157"/>
        </a:xfrm>
        <a:prstGeom prst="rect">
          <a:avLst/>
        </a:prstGeom>
        <a:solidFill>
          <a:schemeClr val="accent2">
            <a:hueOff val="501279"/>
            <a:satOff val="9384"/>
            <a:lumOff val="-57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dirty="0"/>
            <a:t>GDP Rank: 		158th (nominal, 2019 </a:t>
          </a:r>
          <a:r>
            <a:rPr lang="fr-FR" sz="1400" kern="1200" dirty="0" err="1"/>
            <a:t>estimate</a:t>
          </a:r>
          <a:r>
            <a:rPr lang="fr-FR" sz="1400" kern="1200" dirty="0"/>
            <a:t>)</a:t>
          </a:r>
          <a:endParaRPr lang="en-US" sz="1400" kern="1200" dirty="0"/>
        </a:p>
      </dsp:txBody>
      <dsp:txXfrm>
        <a:off x="411752" y="1433162"/>
        <a:ext cx="2045262" cy="1227157"/>
      </dsp:txXfrm>
    </dsp:sp>
    <dsp:sp modelId="{4BFBA224-97AF-48E9-9E67-890D94E3D6A1}">
      <dsp:nvSpPr>
        <dsp:cNvPr id="0" name=""/>
        <dsp:cNvSpPr/>
      </dsp:nvSpPr>
      <dsp:spPr>
        <a:xfrm>
          <a:off x="2661541" y="1433162"/>
          <a:ext cx="2045262" cy="1227157"/>
        </a:xfrm>
        <a:prstGeom prst="rect">
          <a:avLst/>
        </a:prstGeom>
        <a:solidFill>
          <a:schemeClr val="accent2">
            <a:hueOff val="626599"/>
            <a:satOff val="11730"/>
            <a:lumOff val="-71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GDP per Sector:		Agriculture-34%, Industry-13.8%, Services-					52.2%</a:t>
          </a:r>
        </a:p>
      </dsp:txBody>
      <dsp:txXfrm>
        <a:off x="2661541" y="1433162"/>
        <a:ext cx="2045262" cy="1227157"/>
      </dsp:txXfrm>
    </dsp:sp>
    <dsp:sp modelId="{E68A4EA9-F125-4EDA-9F11-7D470D4F1CF0}">
      <dsp:nvSpPr>
        <dsp:cNvPr id="0" name=""/>
        <dsp:cNvSpPr/>
      </dsp:nvSpPr>
      <dsp:spPr>
        <a:xfrm>
          <a:off x="4911329" y="1433162"/>
          <a:ext cx="2045262" cy="1227157"/>
        </a:xfrm>
        <a:prstGeom prst="rect">
          <a:avLst/>
        </a:prstGeom>
        <a:solidFill>
          <a:schemeClr val="accent2">
            <a:hueOff val="751918"/>
            <a:satOff val="14077"/>
            <a:lumOff val="-85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Main industries: 		mining (iron ore, gold, diamond), rubber &amp; palm oil processing</a:t>
          </a:r>
        </a:p>
      </dsp:txBody>
      <dsp:txXfrm>
        <a:off x="4911329" y="1433162"/>
        <a:ext cx="2045262" cy="1227157"/>
      </dsp:txXfrm>
    </dsp:sp>
    <dsp:sp modelId="{4ADCE66A-64FE-4AB1-B552-9E90B471ABD0}">
      <dsp:nvSpPr>
        <dsp:cNvPr id="0" name=""/>
        <dsp:cNvSpPr/>
      </dsp:nvSpPr>
      <dsp:spPr>
        <a:xfrm>
          <a:off x="7161117" y="1433162"/>
          <a:ext cx="2045262" cy="1227157"/>
        </a:xfrm>
        <a:prstGeom prst="rect">
          <a:avLst/>
        </a:prstGeom>
        <a:solidFill>
          <a:schemeClr val="accent2">
            <a:hueOff val="877238"/>
            <a:satOff val="16423"/>
            <a:lumOff val="-99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Human Development Index: 	0.465 (2018); 176th ranking</a:t>
          </a:r>
        </a:p>
      </dsp:txBody>
      <dsp:txXfrm>
        <a:off x="7161117" y="1433162"/>
        <a:ext cx="2045262" cy="1227157"/>
      </dsp:txXfrm>
    </dsp:sp>
    <dsp:sp modelId="{C872EDF6-9EA4-4CCA-B1DE-7C61C3FF1D5E}">
      <dsp:nvSpPr>
        <dsp:cNvPr id="0" name=""/>
        <dsp:cNvSpPr/>
      </dsp:nvSpPr>
      <dsp:spPr>
        <a:xfrm>
          <a:off x="411752" y="2864845"/>
          <a:ext cx="2045262" cy="1227157"/>
        </a:xfrm>
        <a:prstGeom prst="rect">
          <a:avLst/>
        </a:prstGeom>
        <a:solidFill>
          <a:schemeClr val="accent2">
            <a:hueOff val="1002558"/>
            <a:satOff val="18769"/>
            <a:lumOff val="-114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Social Factor index: 	52.3 out of 100 </a:t>
          </a:r>
        </a:p>
      </dsp:txBody>
      <dsp:txXfrm>
        <a:off x="411752" y="2864845"/>
        <a:ext cx="2045262" cy="1227157"/>
      </dsp:txXfrm>
    </dsp:sp>
    <dsp:sp modelId="{A3BE56D1-838E-45E9-A9DB-7FE4A2629CC9}">
      <dsp:nvSpPr>
        <dsp:cNvPr id="0" name=""/>
        <dsp:cNvSpPr/>
      </dsp:nvSpPr>
      <dsp:spPr>
        <a:xfrm>
          <a:off x="2661541" y="2864845"/>
          <a:ext cx="2045262" cy="1227157"/>
        </a:xfrm>
        <a:prstGeom prst="rect">
          <a:avLst/>
        </a:prstGeom>
        <a:solidFill>
          <a:schemeClr val="accent2">
            <a:hueOff val="1127878"/>
            <a:satOff val="21115"/>
            <a:lumOff val="-128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Life expectancy: 	64 years</a:t>
          </a:r>
        </a:p>
      </dsp:txBody>
      <dsp:txXfrm>
        <a:off x="2661541" y="2864845"/>
        <a:ext cx="2045262" cy="1227157"/>
      </dsp:txXfrm>
    </dsp:sp>
    <dsp:sp modelId="{B74B2714-E3E8-4BD9-A7B3-62B4DCE0526D}">
      <dsp:nvSpPr>
        <dsp:cNvPr id="0" name=""/>
        <dsp:cNvSpPr/>
      </dsp:nvSpPr>
      <dsp:spPr>
        <a:xfrm>
          <a:off x="4911329" y="2864845"/>
          <a:ext cx="2045262" cy="1227157"/>
        </a:xfrm>
        <a:prstGeom prst="rect">
          <a:avLst/>
        </a:prstGeom>
        <a:solidFill>
          <a:schemeClr val="accent2">
            <a:hueOff val="1253197"/>
            <a:satOff val="23461"/>
            <a:lumOff val="-142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Median age: 	19 years</a:t>
          </a:r>
        </a:p>
      </dsp:txBody>
      <dsp:txXfrm>
        <a:off x="4911329" y="2864845"/>
        <a:ext cx="2045262" cy="1227157"/>
      </dsp:txXfrm>
    </dsp:sp>
    <dsp:sp modelId="{3B8281F0-981A-41B7-95AE-0EBE2F510250}">
      <dsp:nvSpPr>
        <dsp:cNvPr id="0" name=""/>
        <dsp:cNvSpPr/>
      </dsp:nvSpPr>
      <dsp:spPr>
        <a:xfrm>
          <a:off x="7161117" y="2864845"/>
          <a:ext cx="2045262" cy="1227157"/>
        </a:xfrm>
        <a:prstGeom prst="rect">
          <a:avLst/>
        </a:prstGeom>
        <a:solidFill>
          <a:schemeClr val="accent2">
            <a:hueOff val="1378517"/>
            <a:satOff val="25807"/>
            <a:lumOff val="-156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Population in poverty: 	40.9%	 </a:t>
          </a:r>
        </a:p>
      </dsp:txBody>
      <dsp:txXfrm>
        <a:off x="7161117" y="2864845"/>
        <a:ext cx="2045262" cy="12271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A19738-5E75-4C4C-A8DF-A1DF4D13F5AC}">
      <dsp:nvSpPr>
        <dsp:cNvPr id="0" name=""/>
        <dsp:cNvSpPr/>
      </dsp:nvSpPr>
      <dsp:spPr>
        <a:xfrm>
          <a:off x="0" y="48450"/>
          <a:ext cx="6628804" cy="875160"/>
        </a:xfrm>
        <a:prstGeom prst="roundRect">
          <a:avLst/>
        </a:prstGeom>
        <a:gradFill rotWithShape="0">
          <a:gsLst>
            <a:gs pos="0">
              <a:schemeClr val="accent2">
                <a:hueOff val="0"/>
                <a:satOff val="0"/>
                <a:lumOff val="0"/>
                <a:alphaOff val="0"/>
              </a:schemeClr>
            </a:gs>
            <a:gs pos="90000">
              <a:schemeClr val="accent2">
                <a:hueOff val="0"/>
                <a:satOff val="0"/>
                <a:lumOff val="0"/>
                <a:alphaOff val="0"/>
                <a:shade val="100000"/>
                <a:satMod val="105000"/>
              </a:schemeClr>
            </a:gs>
            <a:gs pos="100000">
              <a:schemeClr val="accent2">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u="sng" kern="1200"/>
            <a:t>Electricity and Climate Change Targets &amp; Current Access</a:t>
          </a:r>
          <a:endParaRPr lang="en-US" sz="2200" kern="1200"/>
        </a:p>
      </dsp:txBody>
      <dsp:txXfrm>
        <a:off x="42722" y="91172"/>
        <a:ext cx="6543360" cy="789716"/>
      </dsp:txXfrm>
    </dsp:sp>
    <dsp:sp modelId="{B036A5D3-F1F4-4E12-92E2-395173A9C2D8}">
      <dsp:nvSpPr>
        <dsp:cNvPr id="0" name=""/>
        <dsp:cNvSpPr/>
      </dsp:nvSpPr>
      <dsp:spPr>
        <a:xfrm>
          <a:off x="0" y="923610"/>
          <a:ext cx="6628804" cy="4007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0465"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b="1" kern="1200"/>
            <a:t>GHG Emissions reduction(NDC) targets</a:t>
          </a:r>
          <a:r>
            <a:rPr lang="en-US" sz="1700" kern="1200"/>
            <a:t>: reduction by 64% by 2030</a:t>
          </a:r>
        </a:p>
        <a:p>
          <a:pPr marL="171450" lvl="1" indent="-171450" algn="l" defTabSz="755650">
            <a:lnSpc>
              <a:spcPct val="90000"/>
            </a:lnSpc>
            <a:spcBef>
              <a:spcPct val="0"/>
            </a:spcBef>
            <a:spcAft>
              <a:spcPct val="20000"/>
            </a:spcAft>
            <a:buChar char="•"/>
          </a:pPr>
          <a:r>
            <a:rPr lang="en-US" sz="1700" b="1" kern="1200"/>
            <a:t>Current GHG Emissions</a:t>
          </a:r>
          <a:r>
            <a:rPr lang="en-US" sz="1700" kern="1200"/>
            <a:t>: 0.02% of global emissions, but among 5 most vulnerable countries to climate change</a:t>
          </a:r>
        </a:p>
        <a:p>
          <a:pPr marL="171450" lvl="1" indent="-171450" algn="l" defTabSz="755650">
            <a:lnSpc>
              <a:spcPct val="90000"/>
            </a:lnSpc>
            <a:spcBef>
              <a:spcPct val="0"/>
            </a:spcBef>
            <a:spcAft>
              <a:spcPct val="20000"/>
            </a:spcAft>
            <a:buChar char="•"/>
          </a:pPr>
          <a:r>
            <a:rPr lang="en-US" sz="1700" b="1" kern="1200"/>
            <a:t>NEA Electrification access targets</a:t>
          </a:r>
          <a:r>
            <a:rPr lang="en-US" sz="1700" kern="1200"/>
            <a:t>: 100% by 2030; with 70% of population to be electrified by main grid, 5% by large mini-grids, 6% by small mini-grids &amp; 19% by solar home systems.</a:t>
          </a:r>
        </a:p>
        <a:p>
          <a:pPr marL="171450" lvl="1" indent="-171450" algn="l" defTabSz="755650">
            <a:lnSpc>
              <a:spcPct val="90000"/>
            </a:lnSpc>
            <a:spcBef>
              <a:spcPct val="0"/>
            </a:spcBef>
            <a:spcAft>
              <a:spcPct val="20000"/>
            </a:spcAft>
            <a:buChar char="•"/>
          </a:pPr>
          <a:r>
            <a:rPr lang="en-US" sz="1700" b="1" kern="1200"/>
            <a:t>Current Electricity access rates per areas</a:t>
          </a:r>
          <a:r>
            <a:rPr lang="en-US" sz="1700" kern="1200"/>
            <a:t>: 20% in urban areas &amp; ≤5% in rural areas </a:t>
          </a:r>
        </a:p>
        <a:p>
          <a:pPr marL="171450" lvl="1" indent="-171450" algn="l" defTabSz="755650">
            <a:lnSpc>
              <a:spcPct val="90000"/>
            </a:lnSpc>
            <a:spcBef>
              <a:spcPct val="0"/>
            </a:spcBef>
            <a:spcAft>
              <a:spcPct val="20000"/>
            </a:spcAft>
            <a:buChar char="•"/>
          </a:pPr>
          <a:r>
            <a:rPr lang="en-US" sz="1700" b="1" kern="1200"/>
            <a:t>Current Electricity access per technology</a:t>
          </a:r>
          <a:r>
            <a:rPr lang="en-US" sz="1700" kern="1200"/>
            <a:t>:main grid 7%, offgrid 21%</a:t>
          </a:r>
        </a:p>
        <a:p>
          <a:pPr marL="171450" lvl="1" indent="-171450" algn="l" defTabSz="755650">
            <a:lnSpc>
              <a:spcPct val="90000"/>
            </a:lnSpc>
            <a:spcBef>
              <a:spcPct val="0"/>
            </a:spcBef>
            <a:spcAft>
              <a:spcPct val="20000"/>
            </a:spcAft>
            <a:buChar char="•"/>
          </a:pPr>
          <a:r>
            <a:rPr lang="en-US" sz="1700" b="1" kern="1200"/>
            <a:t>Current Installed electricity generation capacity</a:t>
          </a:r>
          <a:r>
            <a:rPr lang="en-US" sz="1700" kern="1200"/>
            <a:t>: 138 MW </a:t>
          </a:r>
        </a:p>
        <a:p>
          <a:pPr marL="171450" lvl="1" indent="-171450" algn="l" defTabSz="755650">
            <a:lnSpc>
              <a:spcPct val="90000"/>
            </a:lnSpc>
            <a:spcBef>
              <a:spcPct val="0"/>
            </a:spcBef>
            <a:spcAft>
              <a:spcPct val="20000"/>
            </a:spcAft>
            <a:buChar char="•"/>
          </a:pPr>
          <a:r>
            <a:rPr lang="en-US" sz="1700" b="1" kern="1200"/>
            <a:t>RESMP Renewable electricity targets</a:t>
          </a:r>
          <a:r>
            <a:rPr lang="en-US" sz="1700" kern="1200"/>
            <a:t>: 150MW or 75% share of electricity generation by 2030</a:t>
          </a:r>
        </a:p>
        <a:p>
          <a:pPr marL="171450" lvl="1" indent="-171450" algn="l" defTabSz="755650">
            <a:lnSpc>
              <a:spcPct val="90000"/>
            </a:lnSpc>
            <a:spcBef>
              <a:spcPct val="0"/>
            </a:spcBef>
            <a:spcAft>
              <a:spcPct val="20000"/>
            </a:spcAft>
            <a:buChar char="•"/>
          </a:pPr>
          <a:r>
            <a:rPr lang="en-US" sz="1700" b="1" kern="1200"/>
            <a:t>Current Renewable electricity generation capacity</a:t>
          </a:r>
          <a:r>
            <a:rPr lang="en-US" sz="1700" kern="1200"/>
            <a:t>: 88 MW (64% share of generation)</a:t>
          </a:r>
        </a:p>
      </dsp:txBody>
      <dsp:txXfrm>
        <a:off x="0" y="923610"/>
        <a:ext cx="6628804" cy="40075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9794EC-6191-4879-B67F-B6099255E008}">
      <dsp:nvSpPr>
        <dsp:cNvPr id="0" name=""/>
        <dsp:cNvSpPr/>
      </dsp:nvSpPr>
      <dsp:spPr>
        <a:xfrm>
          <a:off x="2817" y="593689"/>
          <a:ext cx="2235464" cy="1341278"/>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Universal use of pre-paid meters from 2020 onwards and availability of 1 Amps,</a:t>
          </a:r>
        </a:p>
      </dsp:txBody>
      <dsp:txXfrm>
        <a:off x="2817" y="593689"/>
        <a:ext cx="2235464" cy="1341278"/>
      </dsp:txXfrm>
    </dsp:sp>
    <dsp:sp modelId="{A0380A57-B60A-4ABA-8315-9CD648C83396}">
      <dsp:nvSpPr>
        <dsp:cNvPr id="0" name=""/>
        <dsp:cNvSpPr/>
      </dsp:nvSpPr>
      <dsp:spPr>
        <a:xfrm>
          <a:off x="2461828" y="593689"/>
          <a:ext cx="2235464" cy="1341278"/>
        </a:xfrm>
        <a:prstGeom prst="rect">
          <a:avLst/>
        </a:prstGeom>
        <a:solidFill>
          <a:schemeClr val="accent5">
            <a:hueOff val="1812501"/>
            <a:satOff val="-10581"/>
            <a:lumOff val="-85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Total energy losses on rural electricity below 12% by 2030,</a:t>
          </a:r>
        </a:p>
      </dsp:txBody>
      <dsp:txXfrm>
        <a:off x="2461828" y="593689"/>
        <a:ext cx="2235464" cy="1341278"/>
      </dsp:txXfrm>
    </dsp:sp>
    <dsp:sp modelId="{8B3C5746-AD72-42FC-85CA-16771379CB96}">
      <dsp:nvSpPr>
        <dsp:cNvPr id="0" name=""/>
        <dsp:cNvSpPr/>
      </dsp:nvSpPr>
      <dsp:spPr>
        <a:xfrm>
          <a:off x="4920839" y="593689"/>
          <a:ext cx="2235464" cy="1341278"/>
        </a:xfrm>
        <a:prstGeom prst="rect">
          <a:avLst/>
        </a:prstGeom>
        <a:solidFill>
          <a:schemeClr val="accent5">
            <a:hueOff val="3625003"/>
            <a:satOff val="-21162"/>
            <a:lumOff val="-169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Universal access to efficient lights, TVs, refrigerators and freezers at affordable prices,</a:t>
          </a:r>
        </a:p>
      </dsp:txBody>
      <dsp:txXfrm>
        <a:off x="4920839" y="593689"/>
        <a:ext cx="2235464" cy="1341278"/>
      </dsp:txXfrm>
    </dsp:sp>
    <dsp:sp modelId="{BBF6094E-7E15-419F-9962-BC6F117ECD94}">
      <dsp:nvSpPr>
        <dsp:cNvPr id="0" name=""/>
        <dsp:cNvSpPr/>
      </dsp:nvSpPr>
      <dsp:spPr>
        <a:xfrm>
          <a:off x="7379850" y="593689"/>
          <a:ext cx="2235464" cy="1341278"/>
        </a:xfrm>
        <a:prstGeom prst="rect">
          <a:avLst/>
        </a:prstGeom>
        <a:solidFill>
          <a:schemeClr val="accent5">
            <a:hueOff val="5437504"/>
            <a:satOff val="-31742"/>
            <a:lumOff val="-254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Solar Water Heating suppliers and installers available in every County Capital,</a:t>
          </a:r>
        </a:p>
      </dsp:txBody>
      <dsp:txXfrm>
        <a:off x="7379850" y="593689"/>
        <a:ext cx="2235464" cy="1341278"/>
      </dsp:txXfrm>
    </dsp:sp>
    <dsp:sp modelId="{B2D9C118-3597-4806-AB0D-A38D063CD26F}">
      <dsp:nvSpPr>
        <dsp:cNvPr id="0" name=""/>
        <dsp:cNvSpPr/>
      </dsp:nvSpPr>
      <dsp:spPr>
        <a:xfrm>
          <a:off x="1232323" y="2158514"/>
          <a:ext cx="2235464" cy="1341278"/>
        </a:xfrm>
        <a:prstGeom prst="rect">
          <a:avLst/>
        </a:prstGeom>
        <a:solidFill>
          <a:schemeClr val="accent5">
            <a:hueOff val="7250006"/>
            <a:satOff val="-42323"/>
            <a:lumOff val="-339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Cooking gas available in all County Capitals and gas stations at affordable prices with at least one reception and storage facility in Liberia,</a:t>
          </a:r>
        </a:p>
      </dsp:txBody>
      <dsp:txXfrm>
        <a:off x="1232323" y="2158514"/>
        <a:ext cx="2235464" cy="1341278"/>
      </dsp:txXfrm>
    </dsp:sp>
    <dsp:sp modelId="{6D8441FA-7D15-420D-A005-0242BCF93882}">
      <dsp:nvSpPr>
        <dsp:cNvPr id="0" name=""/>
        <dsp:cNvSpPr/>
      </dsp:nvSpPr>
      <dsp:spPr>
        <a:xfrm>
          <a:off x="3691334" y="2158514"/>
          <a:ext cx="2235464" cy="1341278"/>
        </a:xfrm>
        <a:prstGeom prst="rect">
          <a:avLst/>
        </a:prstGeom>
        <a:solidFill>
          <a:schemeClr val="accent5">
            <a:hueOff val="9062507"/>
            <a:satOff val="-52904"/>
            <a:lumOff val="-424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Universal access to affordable and efficient locally manufactured cook stoves with the target of 250.000 efficient cook stoves sold until 2030,</a:t>
          </a:r>
        </a:p>
      </dsp:txBody>
      <dsp:txXfrm>
        <a:off x="3691334" y="2158514"/>
        <a:ext cx="2235464" cy="1341278"/>
      </dsp:txXfrm>
    </dsp:sp>
    <dsp:sp modelId="{3F3B262B-612C-4B8D-8460-C3D697F87C9D}">
      <dsp:nvSpPr>
        <dsp:cNvPr id="0" name=""/>
        <dsp:cNvSpPr/>
      </dsp:nvSpPr>
      <dsp:spPr>
        <a:xfrm>
          <a:off x="6150345" y="2158514"/>
          <a:ext cx="2235464" cy="1341278"/>
        </a:xfrm>
        <a:prstGeom prst="rect">
          <a:avLst/>
        </a:prstGeom>
        <a:solidFill>
          <a:schemeClr val="accent5">
            <a:hueOff val="10875008"/>
            <a:satOff val="-63485"/>
            <a:lumOff val="-509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Increase the share of efficient charcoal production to 60% by 2020 and 100% by 2030</a:t>
          </a:r>
        </a:p>
      </dsp:txBody>
      <dsp:txXfrm>
        <a:off x="6150345" y="2158514"/>
        <a:ext cx="2235464" cy="13412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59C9DF-00B2-406A-B1A9-FE785531B0E1}">
      <dsp:nvSpPr>
        <dsp:cNvPr id="0" name=""/>
        <dsp:cNvSpPr/>
      </dsp:nvSpPr>
      <dsp:spPr>
        <a:xfrm>
          <a:off x="0" y="358430"/>
          <a:ext cx="9872871" cy="107055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a:t>2009 National Energy Policy</a:t>
          </a:r>
          <a:r>
            <a:rPr lang="en-US" sz="1500" kern="1200"/>
            <a:t>: goal to </a:t>
          </a:r>
          <a:r>
            <a:rPr lang="en-GB" sz="1500" kern="1200"/>
            <a:t>ensure universal access to modern energy services in an affordable, sustainable and environmentally friendly manner in order to foster the economic, political and social development of Liberia. It laid the basis for several energy sector reforms including the establishment of the Rural and Renewable Energy Agency(RREA) and enactment of the 2015 Electricity Law.</a:t>
          </a:r>
          <a:endParaRPr lang="en-US" sz="1500" kern="1200"/>
        </a:p>
      </dsp:txBody>
      <dsp:txXfrm>
        <a:off x="52260" y="410690"/>
        <a:ext cx="9768351" cy="966030"/>
      </dsp:txXfrm>
    </dsp:sp>
    <dsp:sp modelId="{A7DD7ADE-CE40-4BAD-8955-8BE3B75EA904}">
      <dsp:nvSpPr>
        <dsp:cNvPr id="0" name=""/>
        <dsp:cNvSpPr/>
      </dsp:nvSpPr>
      <dsp:spPr>
        <a:xfrm>
          <a:off x="0" y="1472180"/>
          <a:ext cx="9872871" cy="107055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b="1" kern="1200"/>
            <a:t>2015 Act Establishing RREA</a:t>
          </a:r>
          <a:r>
            <a:rPr lang="en-GB" sz="1500" kern="1200"/>
            <a:t>: </a:t>
          </a:r>
          <a:r>
            <a:rPr lang="en-US" sz="1500" kern="1200"/>
            <a:t>with mandate to facilitate and accelerate the economic transformation of rural Liberia, by promoting the commercial development and supply of modern energy services to rural areas with an emphasis on locally available renewable energy resources. A rural energy strategy and masterplan laid out in 2015 with target to electrify 35% of rural populations by 2030 including other renewable energy targets including clean cooking.</a:t>
          </a:r>
        </a:p>
      </dsp:txBody>
      <dsp:txXfrm>
        <a:off x="52260" y="1524440"/>
        <a:ext cx="9768351" cy="966030"/>
      </dsp:txXfrm>
    </dsp:sp>
    <dsp:sp modelId="{33D3B205-D0F1-4B36-BB32-277718BCC0AD}">
      <dsp:nvSpPr>
        <dsp:cNvPr id="0" name=""/>
        <dsp:cNvSpPr/>
      </dsp:nvSpPr>
      <dsp:spPr>
        <a:xfrm>
          <a:off x="0" y="2585930"/>
          <a:ext cx="9872871" cy="107055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a:t>2015 Electricity Law</a:t>
          </a:r>
          <a:r>
            <a:rPr lang="en-US" sz="1500" kern="1200"/>
            <a:t>: laid out to unbundle monopoly of the state utility to serve as national utility company and as transmission system operator; allowing private sector participation in electricity generation, distribution and sale. Also served as a legal basis for establishment of the Liberia Electricity Regulatory Commission.</a:t>
          </a:r>
        </a:p>
      </dsp:txBody>
      <dsp:txXfrm>
        <a:off x="52260" y="2638190"/>
        <a:ext cx="9768351" cy="966030"/>
      </dsp:txXfrm>
    </dsp:sp>
    <dsp:sp modelId="{830CC4BC-0092-4D43-9875-C966A849EFF5}">
      <dsp:nvSpPr>
        <dsp:cNvPr id="0" name=""/>
        <dsp:cNvSpPr/>
      </dsp:nvSpPr>
      <dsp:spPr>
        <a:xfrm>
          <a:off x="0" y="3699680"/>
          <a:ext cx="9872871" cy="107055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a:t>Electricity sector regulations</a:t>
          </a:r>
          <a:r>
            <a:rPr lang="en-US" sz="1500" kern="1200"/>
            <a:t>: issuance of several regulations including Electricity Licensing, Micro-utility licensing, Grid code, Mini-grid code, Distribution code, Customer Service &amp; Quality of Supply, Multi-year Tariff Methodology, Tariff Regulations, Technical regulations on solar energy (in draft).</a:t>
          </a:r>
        </a:p>
      </dsp:txBody>
      <dsp:txXfrm>
        <a:off x="52260" y="3751940"/>
        <a:ext cx="9768351" cy="9660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E57AF2-A356-4CF6-90A9-9F2696B38A97}">
      <dsp:nvSpPr>
        <dsp:cNvPr id="0" name=""/>
        <dsp:cNvSpPr/>
      </dsp:nvSpPr>
      <dsp:spPr>
        <a:xfrm>
          <a:off x="0" y="475565"/>
          <a:ext cx="9872871" cy="135602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t>Mini-grid Policy</a:t>
          </a:r>
          <a:r>
            <a:rPr lang="en-US" sz="1900" kern="1200" dirty="0"/>
            <a:t>: lays out strategy for electrification by deployment of mini-grids(isolated and inter-connected) with private sector participation by solicited proposals (through international competitive bids on a Lease-Operate-Transfer arrangement) &amp; unsolicited proposals (through award of grants on a Build-Own-Operate or Build-Own-Operate-Transfer arrangement).</a:t>
          </a:r>
        </a:p>
      </dsp:txBody>
      <dsp:txXfrm>
        <a:off x="66196" y="541761"/>
        <a:ext cx="9740479" cy="1223637"/>
      </dsp:txXfrm>
    </dsp:sp>
    <dsp:sp modelId="{82C52495-470C-40A2-A2AC-AC1A7B7D7856}">
      <dsp:nvSpPr>
        <dsp:cNvPr id="0" name=""/>
        <dsp:cNvSpPr/>
      </dsp:nvSpPr>
      <dsp:spPr>
        <a:xfrm>
          <a:off x="0" y="1886315"/>
          <a:ext cx="9872871" cy="135602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a:t>National Electrification Strategy</a:t>
          </a:r>
          <a:r>
            <a:rPr lang="en-US" sz="1900" kern="1200"/>
            <a:t>: least cost geospatial plan to accelerate/expand electrification to achieve universal access by 2030 with 70% of population to be electrified by main grid(expansion &amp; densification), 5% by large mini-grids, 6% by small mini-grids &amp; 19% by solar home systems.</a:t>
          </a:r>
        </a:p>
      </dsp:txBody>
      <dsp:txXfrm>
        <a:off x="66196" y="1952511"/>
        <a:ext cx="9740479" cy="1223637"/>
      </dsp:txXfrm>
    </dsp:sp>
    <dsp:sp modelId="{414B4D01-8019-43F1-AEE4-A3720DEF58F9}">
      <dsp:nvSpPr>
        <dsp:cNvPr id="0" name=""/>
        <dsp:cNvSpPr/>
      </dsp:nvSpPr>
      <dsp:spPr>
        <a:xfrm>
          <a:off x="0" y="3297065"/>
          <a:ext cx="9872871" cy="135602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a:t>Executive Order # 107</a:t>
          </a:r>
          <a:r>
            <a:rPr lang="en-US" sz="1900" kern="1200"/>
            <a:t>: issued by the President for one year period suspending import duty on quality-verified solar photovoltaic products, appliances and system components. Technical regulations and Pre-export Verification of Conformity importation guidelines are being finalized as framework for implementation.</a:t>
          </a:r>
        </a:p>
      </dsp:txBody>
      <dsp:txXfrm>
        <a:off x="66196" y="3363261"/>
        <a:ext cx="9740479" cy="122363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0D24DA-35EB-4105-B6B4-346C38526E2D}">
      <dsp:nvSpPr>
        <dsp:cNvPr id="0" name=""/>
        <dsp:cNvSpPr/>
      </dsp:nvSpPr>
      <dsp:spPr>
        <a:xfrm>
          <a:off x="411752" y="1478"/>
          <a:ext cx="2045262" cy="1227157"/>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Limited households affordability</a:t>
          </a:r>
        </a:p>
      </dsp:txBody>
      <dsp:txXfrm>
        <a:off x="411752" y="1478"/>
        <a:ext cx="2045262" cy="1227157"/>
      </dsp:txXfrm>
    </dsp:sp>
    <dsp:sp modelId="{1B4D285E-40E4-4005-84F0-C78BD8C168BB}">
      <dsp:nvSpPr>
        <dsp:cNvPr id="0" name=""/>
        <dsp:cNvSpPr/>
      </dsp:nvSpPr>
      <dsp:spPr>
        <a:xfrm>
          <a:off x="2661541" y="1478"/>
          <a:ext cx="2045262" cy="1227157"/>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Limited access to finance for SHS Companies</a:t>
          </a:r>
        </a:p>
      </dsp:txBody>
      <dsp:txXfrm>
        <a:off x="2661541" y="1478"/>
        <a:ext cx="2045262" cy="1227157"/>
      </dsp:txXfrm>
    </dsp:sp>
    <dsp:sp modelId="{BC3E4255-01A4-40A6-BEC5-3FE2ACA44757}">
      <dsp:nvSpPr>
        <dsp:cNvPr id="0" name=""/>
        <dsp:cNvSpPr/>
      </dsp:nvSpPr>
      <dsp:spPr>
        <a:xfrm>
          <a:off x="4911329" y="1478"/>
          <a:ext cx="2045262" cy="1227157"/>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Limited technical capacity for installation &amp; maintenance of solar PV systems</a:t>
          </a:r>
        </a:p>
      </dsp:txBody>
      <dsp:txXfrm>
        <a:off x="4911329" y="1478"/>
        <a:ext cx="2045262" cy="1227157"/>
      </dsp:txXfrm>
    </dsp:sp>
    <dsp:sp modelId="{277B856F-F3F3-40FC-878B-688CC5528BB1}">
      <dsp:nvSpPr>
        <dsp:cNvPr id="0" name=""/>
        <dsp:cNvSpPr/>
      </dsp:nvSpPr>
      <dsp:spPr>
        <a:xfrm>
          <a:off x="7161117" y="1478"/>
          <a:ext cx="2045262" cy="1227157"/>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Lack of regulatory environment for installation &amp; maintenance of solar PV systems</a:t>
          </a:r>
        </a:p>
      </dsp:txBody>
      <dsp:txXfrm>
        <a:off x="7161117" y="1478"/>
        <a:ext cx="2045262" cy="1227157"/>
      </dsp:txXfrm>
    </dsp:sp>
    <dsp:sp modelId="{25636225-BAC9-403D-9C71-F006AA5AA741}">
      <dsp:nvSpPr>
        <dsp:cNvPr id="0" name=""/>
        <dsp:cNvSpPr/>
      </dsp:nvSpPr>
      <dsp:spPr>
        <a:xfrm>
          <a:off x="411752" y="1433162"/>
          <a:ext cx="2045262" cy="1227157"/>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Competition from low-quality products, appliances and components</a:t>
          </a:r>
        </a:p>
      </dsp:txBody>
      <dsp:txXfrm>
        <a:off x="411752" y="1433162"/>
        <a:ext cx="2045262" cy="1227157"/>
      </dsp:txXfrm>
    </dsp:sp>
    <dsp:sp modelId="{A8C00346-12AC-43C2-B6DC-F878A9CC7C5F}">
      <dsp:nvSpPr>
        <dsp:cNvPr id="0" name=""/>
        <dsp:cNvSpPr/>
      </dsp:nvSpPr>
      <dsp:spPr>
        <a:xfrm>
          <a:off x="2661541" y="1433162"/>
          <a:ext cx="2045262" cy="1227157"/>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Uncertainty on grid extension &amp; mini-grid electrification programs</a:t>
          </a:r>
        </a:p>
      </dsp:txBody>
      <dsp:txXfrm>
        <a:off x="2661541" y="1433162"/>
        <a:ext cx="2045262" cy="1227157"/>
      </dsp:txXfrm>
    </dsp:sp>
    <dsp:sp modelId="{8B62F6AC-957B-49AA-809D-59EFA145413B}">
      <dsp:nvSpPr>
        <dsp:cNvPr id="0" name=""/>
        <dsp:cNvSpPr/>
      </dsp:nvSpPr>
      <dsp:spPr>
        <a:xfrm>
          <a:off x="4911329" y="1433162"/>
          <a:ext cx="2045262" cy="1227157"/>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Poor road infrastructure for distribution networks</a:t>
          </a:r>
        </a:p>
      </dsp:txBody>
      <dsp:txXfrm>
        <a:off x="4911329" y="1433162"/>
        <a:ext cx="2045262" cy="1227157"/>
      </dsp:txXfrm>
    </dsp:sp>
    <dsp:sp modelId="{A52677B1-EFCC-4078-915B-2EEFF6E84777}">
      <dsp:nvSpPr>
        <dsp:cNvPr id="0" name=""/>
        <dsp:cNvSpPr/>
      </dsp:nvSpPr>
      <dsp:spPr>
        <a:xfrm>
          <a:off x="7161117" y="1433162"/>
          <a:ext cx="2045262" cy="1227157"/>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Limited telecommunication network coverage</a:t>
          </a:r>
        </a:p>
      </dsp:txBody>
      <dsp:txXfrm>
        <a:off x="7161117" y="1433162"/>
        <a:ext cx="2045262" cy="1227157"/>
      </dsp:txXfrm>
    </dsp:sp>
    <dsp:sp modelId="{8038F0BA-4F3E-4D27-8AB1-29FC0B1A48CE}">
      <dsp:nvSpPr>
        <dsp:cNvPr id="0" name=""/>
        <dsp:cNvSpPr/>
      </dsp:nvSpPr>
      <dsp:spPr>
        <a:xfrm>
          <a:off x="3786435" y="2864845"/>
          <a:ext cx="2045262" cy="1227157"/>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Fragile economy (fluctuations of exchange &amp; interest rates)</a:t>
          </a:r>
        </a:p>
      </dsp:txBody>
      <dsp:txXfrm>
        <a:off x="3786435" y="2864845"/>
        <a:ext cx="2045262" cy="122715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B9AA64-9915-45E1-8074-C54CFE31C275}">
      <dsp:nvSpPr>
        <dsp:cNvPr id="0" name=""/>
        <dsp:cNvSpPr/>
      </dsp:nvSpPr>
      <dsp:spPr>
        <a:xfrm>
          <a:off x="1300125" y="128"/>
          <a:ext cx="1913792" cy="114827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Importer obtains a License of Importation from RREA</a:t>
          </a:r>
        </a:p>
      </dsp:txBody>
      <dsp:txXfrm>
        <a:off x="1333757" y="33760"/>
        <a:ext cx="1846528" cy="1081011"/>
      </dsp:txXfrm>
    </dsp:sp>
    <dsp:sp modelId="{D311462A-FC5B-4040-A7D9-E257F608553D}">
      <dsp:nvSpPr>
        <dsp:cNvPr id="0" name=""/>
        <dsp:cNvSpPr/>
      </dsp:nvSpPr>
      <dsp:spPr>
        <a:xfrm>
          <a:off x="3382331" y="336955"/>
          <a:ext cx="405724" cy="47462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3382331" y="431879"/>
        <a:ext cx="284007" cy="284772"/>
      </dsp:txXfrm>
    </dsp:sp>
    <dsp:sp modelId="{9F37431E-854D-460D-8064-7A27EDBD2667}">
      <dsp:nvSpPr>
        <dsp:cNvPr id="0" name=""/>
        <dsp:cNvSpPr/>
      </dsp:nvSpPr>
      <dsp:spPr>
        <a:xfrm>
          <a:off x="3979435" y="128"/>
          <a:ext cx="1913792" cy="114827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Importer obtains a Certificate of Conformity from PVOC Service Provider after pre-shipment inspection</a:t>
          </a:r>
        </a:p>
      </dsp:txBody>
      <dsp:txXfrm>
        <a:off x="4013067" y="33760"/>
        <a:ext cx="1846528" cy="1081011"/>
      </dsp:txXfrm>
    </dsp:sp>
    <dsp:sp modelId="{4E05AFEA-F598-49BB-85C7-B222F678E721}">
      <dsp:nvSpPr>
        <dsp:cNvPr id="0" name=""/>
        <dsp:cNvSpPr/>
      </dsp:nvSpPr>
      <dsp:spPr>
        <a:xfrm>
          <a:off x="6061641" y="336955"/>
          <a:ext cx="405724" cy="47462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6061641" y="431879"/>
        <a:ext cx="284007" cy="284772"/>
      </dsp:txXfrm>
    </dsp:sp>
    <dsp:sp modelId="{604E655B-940A-4AD8-8AC2-2012C6CDB382}">
      <dsp:nvSpPr>
        <dsp:cNvPr id="0" name=""/>
        <dsp:cNvSpPr/>
      </dsp:nvSpPr>
      <dsp:spPr>
        <a:xfrm>
          <a:off x="6658744" y="128"/>
          <a:ext cx="1913792" cy="114827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Importer obtains Quality Certificate from NSL after a Conformity Report from the PVOC Service Provider</a:t>
          </a:r>
        </a:p>
      </dsp:txBody>
      <dsp:txXfrm>
        <a:off x="6692376" y="33760"/>
        <a:ext cx="1846528" cy="1081011"/>
      </dsp:txXfrm>
    </dsp:sp>
    <dsp:sp modelId="{0160C73E-9EAD-4C60-9EDB-D3EFAEBA2041}">
      <dsp:nvSpPr>
        <dsp:cNvPr id="0" name=""/>
        <dsp:cNvSpPr/>
      </dsp:nvSpPr>
      <dsp:spPr>
        <a:xfrm rot="5400000">
          <a:off x="7412779" y="1282369"/>
          <a:ext cx="405724" cy="47462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5400000">
        <a:off x="7473256" y="1316817"/>
        <a:ext cx="284772" cy="284007"/>
      </dsp:txXfrm>
    </dsp:sp>
    <dsp:sp modelId="{FE825853-0FB5-4A3D-876D-A97FD0A21BAE}">
      <dsp:nvSpPr>
        <dsp:cNvPr id="0" name=""/>
        <dsp:cNvSpPr/>
      </dsp:nvSpPr>
      <dsp:spPr>
        <a:xfrm>
          <a:off x="6658744" y="1913920"/>
          <a:ext cx="1913792" cy="114827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Importer ships consignment</a:t>
          </a:r>
        </a:p>
      </dsp:txBody>
      <dsp:txXfrm>
        <a:off x="6692376" y="1947552"/>
        <a:ext cx="1846528" cy="1081011"/>
      </dsp:txXfrm>
    </dsp:sp>
    <dsp:sp modelId="{1AFFC537-99F1-4DFC-992A-D4BEBDA87B6A}">
      <dsp:nvSpPr>
        <dsp:cNvPr id="0" name=""/>
        <dsp:cNvSpPr/>
      </dsp:nvSpPr>
      <dsp:spPr>
        <a:xfrm rot="10800000">
          <a:off x="6084607" y="2250748"/>
          <a:ext cx="405724" cy="47462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6206324" y="2345672"/>
        <a:ext cx="284007" cy="284772"/>
      </dsp:txXfrm>
    </dsp:sp>
    <dsp:sp modelId="{7EDE146D-FD3B-4259-8829-4A55B9339ADC}">
      <dsp:nvSpPr>
        <dsp:cNvPr id="0" name=""/>
        <dsp:cNvSpPr/>
      </dsp:nvSpPr>
      <dsp:spPr>
        <a:xfrm>
          <a:off x="3979435" y="1913920"/>
          <a:ext cx="1913792" cy="114827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Importer obtains Duty Waiver Authorization from LRA</a:t>
          </a:r>
        </a:p>
      </dsp:txBody>
      <dsp:txXfrm>
        <a:off x="4013067" y="1947552"/>
        <a:ext cx="1846528" cy="1081011"/>
      </dsp:txXfrm>
    </dsp:sp>
    <dsp:sp modelId="{5D0DA252-EA89-4473-84C0-B57554DBE687}">
      <dsp:nvSpPr>
        <dsp:cNvPr id="0" name=""/>
        <dsp:cNvSpPr/>
      </dsp:nvSpPr>
      <dsp:spPr>
        <a:xfrm rot="10800000">
          <a:off x="3405297" y="2250748"/>
          <a:ext cx="405724" cy="47462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3527014" y="2345672"/>
        <a:ext cx="284007" cy="284772"/>
      </dsp:txXfrm>
    </dsp:sp>
    <dsp:sp modelId="{A06A343B-2731-4B28-A51C-8118094C04B4}">
      <dsp:nvSpPr>
        <dsp:cNvPr id="0" name=""/>
        <dsp:cNvSpPr/>
      </dsp:nvSpPr>
      <dsp:spPr>
        <a:xfrm>
          <a:off x="1300125" y="1913920"/>
          <a:ext cx="1913792" cy="114827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Consignment delivered and inspected at port of entry</a:t>
          </a:r>
        </a:p>
      </dsp:txBody>
      <dsp:txXfrm>
        <a:off x="1333757" y="1947552"/>
        <a:ext cx="1846528" cy="1081011"/>
      </dsp:txXfrm>
    </dsp:sp>
    <dsp:sp modelId="{E083B47F-CE46-4160-81B2-0EFDDFDA6EC6}">
      <dsp:nvSpPr>
        <dsp:cNvPr id="0" name=""/>
        <dsp:cNvSpPr/>
      </dsp:nvSpPr>
      <dsp:spPr>
        <a:xfrm rot="5400000">
          <a:off x="2054159" y="3196161"/>
          <a:ext cx="405724" cy="47462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5400000">
        <a:off x="2114636" y="3230609"/>
        <a:ext cx="284772" cy="284007"/>
      </dsp:txXfrm>
    </dsp:sp>
    <dsp:sp modelId="{2BE9E30F-7F6B-409D-A476-DA75E29A3371}">
      <dsp:nvSpPr>
        <dsp:cNvPr id="0" name=""/>
        <dsp:cNvSpPr/>
      </dsp:nvSpPr>
      <dsp:spPr>
        <a:xfrm>
          <a:off x="1300125" y="3827713"/>
          <a:ext cx="1913792" cy="114827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Importer takes delivered of compliant consignment of products</a:t>
          </a:r>
        </a:p>
      </dsp:txBody>
      <dsp:txXfrm>
        <a:off x="1333757" y="3861345"/>
        <a:ext cx="1846528" cy="108101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C45E872-1A40-4FE7-986C-59F628C1EA5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B9F5374-08E9-4C85-B7A7-3F19604B539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AEA06F1-B57D-406B-8F09-B1FDC0D0B1F3}" type="datetimeFigureOut">
              <a:rPr lang="en-US" smtClean="0"/>
              <a:t>10/19/2022</a:t>
            </a:fld>
            <a:endParaRPr lang="en-US" dirty="0"/>
          </a:p>
        </p:txBody>
      </p:sp>
      <p:sp>
        <p:nvSpPr>
          <p:cNvPr id="4" name="Footer Placeholder 3">
            <a:extLst>
              <a:ext uri="{FF2B5EF4-FFF2-40B4-BE49-F238E27FC236}">
                <a16:creationId xmlns:a16="http://schemas.microsoft.com/office/drawing/2014/main" id="{937FACC5-BCFD-4649-8006-C71939BACE6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D146B17-7076-4944-A4A2-FD49936A33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7EDE44-B1FC-494A-A972-62DC7CABB271}" type="slidenum">
              <a:rPr lang="en-US" smtClean="0"/>
              <a:t>‹#›</a:t>
            </a:fld>
            <a:endParaRPr lang="en-US" dirty="0"/>
          </a:p>
        </p:txBody>
      </p:sp>
    </p:spTree>
    <p:extLst>
      <p:ext uri="{BB962C8B-B14F-4D97-AF65-F5344CB8AC3E}">
        <p14:creationId xmlns:p14="http://schemas.microsoft.com/office/powerpoint/2010/main" val="705689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37F2BD-238E-42D0-B670-F788A50DBDE8}" type="datetimeFigureOut">
              <a:rPr lang="en-US" smtClean="0"/>
              <a:t>10/19/2022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E8DF69-FFB1-4D3A-9D8C-5887E79674D9}" type="slidenum">
              <a:rPr lang="en-US" smtClean="0"/>
              <a:t>‹#›</a:t>
            </a:fld>
            <a:endParaRPr lang="en-US" dirty="0"/>
          </a:p>
        </p:txBody>
      </p:sp>
    </p:spTree>
    <p:extLst>
      <p:ext uri="{BB962C8B-B14F-4D97-AF65-F5344CB8AC3E}">
        <p14:creationId xmlns:p14="http://schemas.microsoft.com/office/powerpoint/2010/main" val="3766476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E8DF69-FFB1-4D3A-9D8C-5887E79674D9}" type="slidenum">
              <a:rPr lang="en-US" smtClean="0"/>
              <a:t>1</a:t>
            </a:fld>
            <a:endParaRPr lang="en-US" dirty="0"/>
          </a:p>
        </p:txBody>
      </p:sp>
    </p:spTree>
    <p:extLst>
      <p:ext uri="{BB962C8B-B14F-4D97-AF65-F5344CB8AC3E}">
        <p14:creationId xmlns:p14="http://schemas.microsoft.com/office/powerpoint/2010/main" val="1304557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E8DF69-FFB1-4D3A-9D8C-5887E79674D9}" type="slidenum">
              <a:rPr lang="en-US" smtClean="0"/>
              <a:t>14</a:t>
            </a:fld>
            <a:endParaRPr lang="en-US" dirty="0"/>
          </a:p>
        </p:txBody>
      </p:sp>
    </p:spTree>
    <p:extLst>
      <p:ext uri="{BB962C8B-B14F-4D97-AF65-F5344CB8AC3E}">
        <p14:creationId xmlns:p14="http://schemas.microsoft.com/office/powerpoint/2010/main" val="3285139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noProof="0"/>
              <a:t>Click to edit Master title style</a:t>
            </a:r>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a:t>Click to edit Master subtitle style</a:t>
            </a:r>
          </a:p>
        </p:txBody>
      </p:sp>
      <p:sp>
        <p:nvSpPr>
          <p:cNvPr id="4" name="Date Placeholder 3"/>
          <p:cNvSpPr>
            <a:spLocks noGrp="1"/>
          </p:cNvSpPr>
          <p:nvPr>
            <p:ph type="dt" sz="half" idx="10"/>
          </p:nvPr>
        </p:nvSpPr>
        <p:spPr/>
        <p:txBody>
          <a:bodyPr/>
          <a:lstStyle>
            <a:lvl1pPr>
              <a:defRPr>
                <a:solidFill>
                  <a:srgbClr val="FFFFFF"/>
                </a:solidFill>
              </a:defRPr>
            </a:lvl1pPr>
          </a:lstStyle>
          <a:p>
            <a:fld id="{10F6C3FB-9B17-441C-B3B5-D4A1E11E854B}" type="datetime1">
              <a:rPr lang="en-US" noProof="0" smtClean="0"/>
              <a:t>10/19/2022</a:t>
            </a:fld>
            <a:endParaRPr lang="en-US" noProof="0" dirty="0"/>
          </a:p>
        </p:txBody>
      </p:sp>
      <p:sp>
        <p:nvSpPr>
          <p:cNvPr id="5" name="Footer Placeholder 4"/>
          <p:cNvSpPr>
            <a:spLocks noGrp="1"/>
          </p:cNvSpPr>
          <p:nvPr>
            <p:ph type="ftr" sz="quarter" idx="11"/>
          </p:nvPr>
        </p:nvSpPr>
        <p:spPr/>
        <p:txBody>
          <a:bodyPr/>
          <a:lstStyle>
            <a:lvl1pPr>
              <a:defRPr>
                <a:solidFill>
                  <a:srgbClr val="FFFFFF"/>
                </a:solidFill>
              </a:defRPr>
            </a:lvl1pPr>
          </a:lstStyle>
          <a:p>
            <a:r>
              <a:rPr lang="en-US" noProof="0" dirty="0"/>
              <a:t>
              </a:t>
            </a: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6D22F896-40B5-4ADD-8801-0D06FADFA095}" type="slidenum">
              <a:rPr lang="en-US" noProof="0" smtClean="0"/>
              <a:t>‹#›</a:t>
            </a:fld>
            <a:endParaRPr lang="en-US" noProof="0"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178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Vertical Text Placeholder 2"/>
          <p:cNvSpPr>
            <a:spLocks noGrp="1"/>
          </p:cNvSpPr>
          <p:nvPr>
            <p:ph type="body" orient="vert" idx="1"/>
          </p:nvPr>
        </p:nvSpPr>
        <p:spPr/>
        <p:txBody>
          <a:bodyPr vert="eaVert"/>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621FBB1B-9C8D-4AFF-A864-D5C0544710E9}" type="datetime1">
              <a:rPr lang="en-US" noProof="0" smtClean="0"/>
              <a:t>10/19/2022</a:t>
            </a:fld>
            <a:endParaRPr lang="en-US" noProof="0" dirty="0"/>
          </a:p>
        </p:txBody>
      </p:sp>
      <p:sp>
        <p:nvSpPr>
          <p:cNvPr id="5" name="Footer Placeholder 4"/>
          <p:cNvSpPr>
            <a:spLocks noGrp="1"/>
          </p:cNvSpPr>
          <p:nvPr>
            <p:ph type="ftr" sz="quarter" idx="11"/>
          </p:nvPr>
        </p:nvSpPr>
        <p:spPr/>
        <p:txBody>
          <a:bodyPr/>
          <a:lstStyle/>
          <a:p>
            <a:r>
              <a:rPr lang="en-US" noProof="0" dirty="0"/>
              <a:t>
              </a:t>
            </a:r>
          </a:p>
        </p:txBody>
      </p:sp>
      <p:sp>
        <p:nvSpPr>
          <p:cNvPr id="6" name="Slide Number Placeholder 5"/>
          <p:cNvSpPr>
            <a:spLocks noGrp="1"/>
          </p:cNvSpPr>
          <p:nvPr>
            <p:ph type="sldNum" sz="quarter" idx="12"/>
          </p:nvPr>
        </p:nvSpPr>
        <p:spPr/>
        <p:txBody>
          <a:bodyPr/>
          <a:lstStyle/>
          <a:p>
            <a:fld id="{6D22F896-40B5-4ADD-8801-0D06FADFA095}" type="slidenum">
              <a:rPr lang="en-US" noProof="0" smtClean="0"/>
              <a:t>‹#›</a:t>
            </a:fld>
            <a:endParaRPr lang="en-US" noProof="0" dirty="0"/>
          </a:p>
        </p:txBody>
      </p:sp>
    </p:spTree>
    <p:extLst>
      <p:ext uri="{BB962C8B-B14F-4D97-AF65-F5344CB8AC3E}">
        <p14:creationId xmlns:p14="http://schemas.microsoft.com/office/powerpoint/2010/main" val="43552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noProof="0"/>
              <a:t>Click to edit Master title style</a:t>
            </a:r>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97CFCE4E-19A8-4B35-A564-8AFEFE64DA32}" type="datetime1">
              <a:rPr lang="en-US" noProof="0" smtClean="0"/>
              <a:t>10/19/2022</a:t>
            </a:fld>
            <a:endParaRPr lang="en-US" noProof="0" dirty="0"/>
          </a:p>
        </p:txBody>
      </p:sp>
      <p:sp>
        <p:nvSpPr>
          <p:cNvPr id="5" name="Footer Placeholder 4"/>
          <p:cNvSpPr>
            <a:spLocks noGrp="1"/>
          </p:cNvSpPr>
          <p:nvPr>
            <p:ph type="ftr" sz="quarter" idx="11"/>
          </p:nvPr>
        </p:nvSpPr>
        <p:spPr/>
        <p:txBody>
          <a:bodyPr/>
          <a:lstStyle/>
          <a:p>
            <a:r>
              <a:rPr lang="en-US" noProof="0" dirty="0"/>
              <a:t>
              </a:t>
            </a:r>
          </a:p>
        </p:txBody>
      </p:sp>
      <p:sp>
        <p:nvSpPr>
          <p:cNvPr id="6" name="Slide Number Placeholder 5"/>
          <p:cNvSpPr>
            <a:spLocks noGrp="1"/>
          </p:cNvSpPr>
          <p:nvPr>
            <p:ph type="sldNum" sz="quarter" idx="12"/>
          </p:nvPr>
        </p:nvSpPr>
        <p:spPr/>
        <p:txBody>
          <a:bodyPr/>
          <a:lstStyle/>
          <a:p>
            <a:fld id="{6D22F896-40B5-4ADD-8801-0D06FADFA095}" type="slidenum">
              <a:rPr lang="en-US" noProof="0" smtClean="0"/>
              <a:t>‹#›</a:t>
            </a:fld>
            <a:endParaRPr lang="en-US" noProof="0" dirty="0"/>
          </a:p>
        </p:txBody>
      </p:sp>
    </p:spTree>
    <p:extLst>
      <p:ext uri="{BB962C8B-B14F-4D97-AF65-F5344CB8AC3E}">
        <p14:creationId xmlns:p14="http://schemas.microsoft.com/office/powerpoint/2010/main" val="1994763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Content Placeholder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CD8EA9C9-25F7-44F4-8E7B-67C2966D6F58}" type="datetime1">
              <a:rPr lang="en-US" noProof="0" smtClean="0"/>
              <a:t>10/19/2022</a:t>
            </a:fld>
            <a:endParaRPr lang="en-US" noProof="0" dirty="0"/>
          </a:p>
        </p:txBody>
      </p:sp>
      <p:sp>
        <p:nvSpPr>
          <p:cNvPr id="5" name="Footer Placeholder 4"/>
          <p:cNvSpPr>
            <a:spLocks noGrp="1"/>
          </p:cNvSpPr>
          <p:nvPr>
            <p:ph type="ftr" sz="quarter" idx="11"/>
          </p:nvPr>
        </p:nvSpPr>
        <p:spPr/>
        <p:txBody>
          <a:bodyPr/>
          <a:lstStyle/>
          <a:p>
            <a:r>
              <a:rPr lang="en-US" noProof="0" dirty="0"/>
              <a:t>
              </a:t>
            </a:r>
          </a:p>
        </p:txBody>
      </p:sp>
      <p:sp>
        <p:nvSpPr>
          <p:cNvPr id="6" name="Slide Number Placeholder 5"/>
          <p:cNvSpPr>
            <a:spLocks noGrp="1"/>
          </p:cNvSpPr>
          <p:nvPr>
            <p:ph type="sldNum" sz="quarter" idx="12"/>
          </p:nvPr>
        </p:nvSpPr>
        <p:spPr/>
        <p:txBody>
          <a:bodyPr/>
          <a:lstStyle/>
          <a:p>
            <a:fld id="{6D22F896-40B5-4ADD-8801-0D06FADFA095}" type="slidenum">
              <a:rPr lang="en-US" noProof="0" smtClean="0"/>
              <a:t>‹#›</a:t>
            </a:fld>
            <a:endParaRPr lang="en-US" noProof="0" dirty="0"/>
          </a:p>
        </p:txBody>
      </p:sp>
    </p:spTree>
    <p:extLst>
      <p:ext uri="{BB962C8B-B14F-4D97-AF65-F5344CB8AC3E}">
        <p14:creationId xmlns:p14="http://schemas.microsoft.com/office/powerpoint/2010/main" val="3472039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noProof="0"/>
              <a:t>Click to edit Master title style</a:t>
            </a:r>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Click to edit Master text styles</a:t>
            </a:r>
          </a:p>
        </p:txBody>
      </p:sp>
      <p:sp>
        <p:nvSpPr>
          <p:cNvPr id="4" name="Date Placeholder 3"/>
          <p:cNvSpPr>
            <a:spLocks noGrp="1"/>
          </p:cNvSpPr>
          <p:nvPr>
            <p:ph type="dt" sz="half" idx="10"/>
          </p:nvPr>
        </p:nvSpPr>
        <p:spPr/>
        <p:txBody>
          <a:bodyPr/>
          <a:lstStyle/>
          <a:p>
            <a:fld id="{93647DCC-9B59-46EA-950A-3C29E07CACE1}" type="datetime1">
              <a:rPr lang="en-US" noProof="0" smtClean="0"/>
              <a:t>10/19/2022</a:t>
            </a:fld>
            <a:endParaRPr lang="en-US" noProof="0" dirty="0"/>
          </a:p>
        </p:txBody>
      </p:sp>
      <p:sp>
        <p:nvSpPr>
          <p:cNvPr id="5" name="Footer Placeholder 4"/>
          <p:cNvSpPr>
            <a:spLocks noGrp="1"/>
          </p:cNvSpPr>
          <p:nvPr>
            <p:ph type="ftr" sz="quarter" idx="11"/>
          </p:nvPr>
        </p:nvSpPr>
        <p:spPr/>
        <p:txBody>
          <a:bodyPr/>
          <a:lstStyle/>
          <a:p>
            <a:r>
              <a:rPr lang="en-US" noProof="0" dirty="0"/>
              <a:t>
              </a:t>
            </a:r>
          </a:p>
        </p:txBody>
      </p:sp>
      <p:sp>
        <p:nvSpPr>
          <p:cNvPr id="6" name="Slide Number Placeholder 5"/>
          <p:cNvSpPr>
            <a:spLocks noGrp="1"/>
          </p:cNvSpPr>
          <p:nvPr>
            <p:ph type="sldNum" sz="quarter" idx="12"/>
          </p:nvPr>
        </p:nvSpPr>
        <p:spPr/>
        <p:txBody>
          <a:bodyPr/>
          <a:lstStyle/>
          <a:p>
            <a:fld id="{6D22F896-40B5-4ADD-8801-0D06FADFA095}" type="slidenum">
              <a:rPr lang="en-US" noProof="0" smtClean="0"/>
              <a:t>‹#›</a:t>
            </a:fld>
            <a:endParaRPr lang="en-US" noProof="0"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9360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noProof="0"/>
              <a:t>Click to edit Master title style</a:t>
            </a:r>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p:cNvSpPr>
            <a:spLocks noGrp="1"/>
          </p:cNvSpPr>
          <p:nvPr>
            <p:ph type="dt" sz="half" idx="10"/>
          </p:nvPr>
        </p:nvSpPr>
        <p:spPr/>
        <p:txBody>
          <a:bodyPr/>
          <a:lstStyle/>
          <a:p>
            <a:fld id="{03AE438D-F2C9-4BE8-9455-8632C7C788D5}" type="datetime1">
              <a:rPr lang="en-US" noProof="0" smtClean="0"/>
              <a:t>10/19/2022</a:t>
            </a:fld>
            <a:endParaRPr lang="en-US" noProof="0" dirty="0"/>
          </a:p>
        </p:txBody>
      </p:sp>
      <p:sp>
        <p:nvSpPr>
          <p:cNvPr id="6" name="Footer Placeholder 5"/>
          <p:cNvSpPr>
            <a:spLocks noGrp="1"/>
          </p:cNvSpPr>
          <p:nvPr>
            <p:ph type="ftr" sz="quarter" idx="11"/>
          </p:nvPr>
        </p:nvSpPr>
        <p:spPr/>
        <p:txBody>
          <a:bodyPr/>
          <a:lstStyle/>
          <a:p>
            <a:r>
              <a:rPr lang="en-US" noProof="0" dirty="0"/>
              <a:t>
              </a:t>
            </a:r>
          </a:p>
        </p:txBody>
      </p:sp>
      <p:sp>
        <p:nvSpPr>
          <p:cNvPr id="7" name="Slide Number Placeholder 6"/>
          <p:cNvSpPr>
            <a:spLocks noGrp="1"/>
          </p:cNvSpPr>
          <p:nvPr>
            <p:ph type="sldNum" sz="quarter" idx="12"/>
          </p:nvPr>
        </p:nvSpPr>
        <p:spPr/>
        <p:txBody>
          <a:bodyPr/>
          <a:lstStyle/>
          <a:p>
            <a:fld id="{6D22F896-40B5-4ADD-8801-0D06FADFA095}" type="slidenum">
              <a:rPr lang="en-US" noProof="0" smtClean="0"/>
              <a:t>‹#›</a:t>
            </a:fld>
            <a:endParaRPr lang="en-US" noProof="0" dirty="0"/>
          </a:p>
        </p:txBody>
      </p:sp>
    </p:spTree>
    <p:extLst>
      <p:ext uri="{BB962C8B-B14F-4D97-AF65-F5344CB8AC3E}">
        <p14:creationId xmlns:p14="http://schemas.microsoft.com/office/powerpoint/2010/main" val="2181670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noProof="0"/>
              <a:t>Click to edit Master title style</a:t>
            </a:r>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p:cNvSpPr>
            <a:spLocks noGrp="1"/>
          </p:cNvSpPr>
          <p:nvPr>
            <p:ph type="dt" sz="half" idx="10"/>
          </p:nvPr>
        </p:nvSpPr>
        <p:spPr/>
        <p:txBody>
          <a:bodyPr/>
          <a:lstStyle/>
          <a:p>
            <a:fld id="{5DE9F60C-0661-4206-95A0-00EC9DBE3338}" type="datetime1">
              <a:rPr lang="en-US" noProof="0" smtClean="0"/>
              <a:t>10/19/2022</a:t>
            </a:fld>
            <a:endParaRPr lang="en-US" noProof="0" dirty="0"/>
          </a:p>
        </p:txBody>
      </p:sp>
      <p:sp>
        <p:nvSpPr>
          <p:cNvPr id="8" name="Footer Placeholder 7"/>
          <p:cNvSpPr>
            <a:spLocks noGrp="1"/>
          </p:cNvSpPr>
          <p:nvPr>
            <p:ph type="ftr" sz="quarter" idx="11"/>
          </p:nvPr>
        </p:nvSpPr>
        <p:spPr/>
        <p:txBody>
          <a:bodyPr/>
          <a:lstStyle/>
          <a:p>
            <a:r>
              <a:rPr lang="en-US" noProof="0" dirty="0"/>
              <a:t>
              </a:t>
            </a:r>
          </a:p>
        </p:txBody>
      </p:sp>
      <p:sp>
        <p:nvSpPr>
          <p:cNvPr id="9" name="Slide Number Placeholder 8"/>
          <p:cNvSpPr>
            <a:spLocks noGrp="1"/>
          </p:cNvSpPr>
          <p:nvPr>
            <p:ph type="sldNum" sz="quarter" idx="12"/>
          </p:nvPr>
        </p:nvSpPr>
        <p:spPr/>
        <p:txBody>
          <a:bodyPr/>
          <a:lstStyle/>
          <a:p>
            <a:fld id="{6D22F896-40B5-4ADD-8801-0D06FADFA095}" type="slidenum">
              <a:rPr lang="en-US" noProof="0" smtClean="0"/>
              <a:pPr/>
              <a:t>‹#›</a:t>
            </a:fld>
            <a:endParaRPr lang="en-US" noProof="0" dirty="0"/>
          </a:p>
        </p:txBody>
      </p:sp>
    </p:spTree>
    <p:extLst>
      <p:ext uri="{BB962C8B-B14F-4D97-AF65-F5344CB8AC3E}">
        <p14:creationId xmlns:p14="http://schemas.microsoft.com/office/powerpoint/2010/main" val="1963352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Date Placeholder 2"/>
          <p:cNvSpPr>
            <a:spLocks noGrp="1"/>
          </p:cNvSpPr>
          <p:nvPr>
            <p:ph type="dt" sz="half" idx="10"/>
          </p:nvPr>
        </p:nvSpPr>
        <p:spPr/>
        <p:txBody>
          <a:bodyPr/>
          <a:lstStyle/>
          <a:p>
            <a:fld id="{B2319601-E019-4B6B-8B33-440C26DC3A0F}" type="datetime1">
              <a:rPr lang="en-US" noProof="0" smtClean="0"/>
              <a:t>10/19/2022</a:t>
            </a:fld>
            <a:endParaRPr lang="en-US" noProof="0" dirty="0"/>
          </a:p>
        </p:txBody>
      </p:sp>
      <p:sp>
        <p:nvSpPr>
          <p:cNvPr id="4" name="Footer Placeholder 3"/>
          <p:cNvSpPr>
            <a:spLocks noGrp="1"/>
          </p:cNvSpPr>
          <p:nvPr>
            <p:ph type="ftr" sz="quarter" idx="11"/>
          </p:nvPr>
        </p:nvSpPr>
        <p:spPr/>
        <p:txBody>
          <a:bodyPr/>
          <a:lstStyle/>
          <a:p>
            <a:r>
              <a:rPr lang="en-US" noProof="0" dirty="0"/>
              <a:t>
              </a:t>
            </a:r>
          </a:p>
        </p:txBody>
      </p:sp>
      <p:sp>
        <p:nvSpPr>
          <p:cNvPr id="5" name="Slide Number Placeholder 4"/>
          <p:cNvSpPr>
            <a:spLocks noGrp="1"/>
          </p:cNvSpPr>
          <p:nvPr>
            <p:ph type="sldNum" sz="quarter" idx="12"/>
          </p:nvPr>
        </p:nvSpPr>
        <p:spPr/>
        <p:txBody>
          <a:bodyPr/>
          <a:lstStyle/>
          <a:p>
            <a:fld id="{6D22F896-40B5-4ADD-8801-0D06FADFA095}" type="slidenum">
              <a:rPr lang="en-US" noProof="0" smtClean="0"/>
              <a:t>‹#›</a:t>
            </a:fld>
            <a:endParaRPr lang="en-US" noProof="0" dirty="0"/>
          </a:p>
        </p:txBody>
      </p:sp>
    </p:spTree>
    <p:extLst>
      <p:ext uri="{BB962C8B-B14F-4D97-AF65-F5344CB8AC3E}">
        <p14:creationId xmlns:p14="http://schemas.microsoft.com/office/powerpoint/2010/main" val="3005428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F8528C-B55A-4EFC-8025-E100A79CAFCA}" type="datetime1">
              <a:rPr lang="en-US" noProof="0" smtClean="0"/>
              <a:t>10/19/2022</a:t>
            </a:fld>
            <a:endParaRPr lang="en-US" noProof="0" dirty="0"/>
          </a:p>
        </p:txBody>
      </p:sp>
      <p:sp>
        <p:nvSpPr>
          <p:cNvPr id="3" name="Footer Placeholder 2"/>
          <p:cNvSpPr>
            <a:spLocks noGrp="1"/>
          </p:cNvSpPr>
          <p:nvPr>
            <p:ph type="ftr" sz="quarter" idx="11"/>
          </p:nvPr>
        </p:nvSpPr>
        <p:spPr/>
        <p:txBody>
          <a:bodyPr/>
          <a:lstStyle/>
          <a:p>
            <a:r>
              <a:rPr lang="en-US" noProof="0" dirty="0"/>
              <a:t>
              </a:t>
            </a:r>
          </a:p>
        </p:txBody>
      </p:sp>
      <p:sp>
        <p:nvSpPr>
          <p:cNvPr id="4" name="Slide Number Placeholder 3"/>
          <p:cNvSpPr>
            <a:spLocks noGrp="1"/>
          </p:cNvSpPr>
          <p:nvPr>
            <p:ph type="sldNum" sz="quarter" idx="12"/>
          </p:nvPr>
        </p:nvSpPr>
        <p:spPr/>
        <p:txBody>
          <a:bodyPr/>
          <a:lstStyle/>
          <a:p>
            <a:fld id="{6D22F896-40B5-4ADD-8801-0D06FADFA095}" type="slidenum">
              <a:rPr lang="en-US" noProof="0" smtClean="0"/>
              <a:t>‹#›</a:t>
            </a:fld>
            <a:endParaRPr lang="en-US" noProof="0" dirty="0"/>
          </a:p>
        </p:txBody>
      </p:sp>
    </p:spTree>
    <p:extLst>
      <p:ext uri="{BB962C8B-B14F-4D97-AF65-F5344CB8AC3E}">
        <p14:creationId xmlns:p14="http://schemas.microsoft.com/office/powerpoint/2010/main" val="98825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noProof="0"/>
              <a:t>Click to edit Master title style</a:t>
            </a:r>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39D4E697-C3F6-40FF-B4CA-94C286F4B336}" type="datetime1">
              <a:rPr lang="en-US" noProof="0" smtClean="0"/>
              <a:t>10/19/2022</a:t>
            </a:fld>
            <a:endParaRPr lang="en-US" noProof="0" dirty="0"/>
          </a:p>
        </p:txBody>
      </p:sp>
      <p:sp>
        <p:nvSpPr>
          <p:cNvPr id="6" name="Footer Placeholder 5"/>
          <p:cNvSpPr>
            <a:spLocks noGrp="1"/>
          </p:cNvSpPr>
          <p:nvPr>
            <p:ph type="ftr" sz="quarter" idx="11"/>
          </p:nvPr>
        </p:nvSpPr>
        <p:spPr/>
        <p:txBody>
          <a:bodyPr/>
          <a:lstStyle/>
          <a:p>
            <a:r>
              <a:rPr lang="en-US" noProof="0" dirty="0"/>
              <a:t>
              </a:t>
            </a:r>
          </a:p>
        </p:txBody>
      </p:sp>
      <p:sp>
        <p:nvSpPr>
          <p:cNvPr id="7" name="Slide Number Placeholder 6"/>
          <p:cNvSpPr>
            <a:spLocks noGrp="1"/>
          </p:cNvSpPr>
          <p:nvPr>
            <p:ph type="sldNum" sz="quarter" idx="12"/>
          </p:nvPr>
        </p:nvSpPr>
        <p:spPr/>
        <p:txBody>
          <a:bodyPr/>
          <a:lstStyle/>
          <a:p>
            <a:fld id="{6D22F896-40B5-4ADD-8801-0D06FADFA095}" type="slidenum">
              <a:rPr lang="en-US" noProof="0" smtClean="0"/>
              <a:t>‹#›</a:t>
            </a:fld>
            <a:endParaRPr lang="en-US" noProof="0" dirty="0"/>
          </a:p>
        </p:txBody>
      </p:sp>
    </p:spTree>
    <p:extLst>
      <p:ext uri="{BB962C8B-B14F-4D97-AF65-F5344CB8AC3E}">
        <p14:creationId xmlns:p14="http://schemas.microsoft.com/office/powerpoint/2010/main" val="2158383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noProof="0"/>
              <a:t>Click to edit Master title style</a:t>
            </a:r>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3B5C595A-41E7-4AD1-A715-3E569396199B}" type="datetime1">
              <a:rPr lang="en-US" noProof="0" smtClean="0"/>
              <a:t>10/19/2022</a:t>
            </a:fld>
            <a:endParaRPr lang="en-US" noProof="0" dirty="0"/>
          </a:p>
        </p:txBody>
      </p:sp>
      <p:sp>
        <p:nvSpPr>
          <p:cNvPr id="6" name="Footer Placeholder 5"/>
          <p:cNvSpPr>
            <a:spLocks noGrp="1"/>
          </p:cNvSpPr>
          <p:nvPr>
            <p:ph type="ftr" sz="quarter" idx="11"/>
          </p:nvPr>
        </p:nvSpPr>
        <p:spPr/>
        <p:txBody>
          <a:bodyPr/>
          <a:lstStyle/>
          <a:p>
            <a:r>
              <a:rPr lang="en-US" noProof="0" dirty="0"/>
              <a:t>
              </a:t>
            </a:r>
          </a:p>
        </p:txBody>
      </p:sp>
      <p:sp>
        <p:nvSpPr>
          <p:cNvPr id="7" name="Slide Number Placeholder 6"/>
          <p:cNvSpPr>
            <a:spLocks noGrp="1"/>
          </p:cNvSpPr>
          <p:nvPr>
            <p:ph type="sldNum" sz="quarter" idx="12"/>
          </p:nvPr>
        </p:nvSpPr>
        <p:spPr/>
        <p:txBody>
          <a:bodyPr/>
          <a:lstStyle/>
          <a:p>
            <a:fld id="{6D22F896-40B5-4ADD-8801-0D06FADFA095}" type="slidenum">
              <a:rPr lang="en-US" noProof="0" smtClean="0"/>
              <a:t>‹#›</a:t>
            </a:fld>
            <a:endParaRPr lang="en-US" noProof="0" dirty="0"/>
          </a:p>
        </p:txBody>
      </p:sp>
    </p:spTree>
    <p:extLst>
      <p:ext uri="{BB962C8B-B14F-4D97-AF65-F5344CB8AC3E}">
        <p14:creationId xmlns:p14="http://schemas.microsoft.com/office/powerpoint/2010/main" val="74084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A58B324A-EC7F-426B-A6D1-B55FD95F3D30}" type="datetime1">
              <a:rPr lang="en-US" noProof="0" smtClean="0"/>
              <a:t>10/19/2022</a:t>
            </a:fld>
            <a:endParaRPr lang="en-US" noProof="0"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r>
              <a:rPr lang="en-US" noProof="0" dirty="0"/>
              <a:t>
              </a:t>
            </a:r>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6D22F896-40B5-4ADD-8801-0D06FADFA095}" type="slidenum">
              <a:rPr lang="en-US" noProof="0" smtClean="0"/>
              <a:pPr/>
              <a:t>‹#›</a:t>
            </a:fld>
            <a:endParaRPr lang="en-US" noProof="0" dirty="0"/>
          </a:p>
        </p:txBody>
      </p:sp>
    </p:spTree>
    <p:extLst>
      <p:ext uri="{BB962C8B-B14F-4D97-AF65-F5344CB8AC3E}">
        <p14:creationId xmlns:p14="http://schemas.microsoft.com/office/powerpoint/2010/main" val="1702258854"/>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sldNum="0"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Map&#10;&#10;Description automatically generated">
            <a:extLst>
              <a:ext uri="{FF2B5EF4-FFF2-40B4-BE49-F238E27FC236}">
                <a16:creationId xmlns:a16="http://schemas.microsoft.com/office/drawing/2014/main" id="{B95F2875-8459-8890-0E68-FA7FDAD0BCAC}"/>
              </a:ext>
            </a:extLst>
          </p:cNvPr>
          <p:cNvPicPr>
            <a:picLocks noChangeAspect="1"/>
          </p:cNvPicPr>
          <p:nvPr/>
        </p:nvPicPr>
        <p:blipFill rotWithShape="1">
          <a:blip r:embed="rId3"/>
          <a:srcRect r="3909"/>
          <a:stretch/>
        </p:blipFill>
        <p:spPr>
          <a:xfrm>
            <a:off x="20" y="10"/>
            <a:ext cx="5897982" cy="6857990"/>
          </a:xfrm>
          <a:custGeom>
            <a:avLst/>
            <a:gdLst/>
            <a:ahLst/>
            <a:cxnLst/>
            <a:rect l="l" t="t" r="r" b="b"/>
            <a:pathLst>
              <a:path w="5898002" h="6858000">
                <a:moveTo>
                  <a:pt x="0" y="0"/>
                </a:moveTo>
                <a:lnTo>
                  <a:pt x="5898002" y="0"/>
                </a:lnTo>
                <a:lnTo>
                  <a:pt x="4873624" y="6858000"/>
                </a:lnTo>
                <a:lnTo>
                  <a:pt x="0" y="6858000"/>
                </a:lnTo>
                <a:close/>
              </a:path>
            </a:pathLst>
          </a:custGeom>
        </p:spPr>
      </p:pic>
      <p:sp>
        <p:nvSpPr>
          <p:cNvPr id="60" name="Isosceles Triangle 30">
            <a:extLst>
              <a:ext uri="{FF2B5EF4-FFF2-40B4-BE49-F238E27FC236}">
                <a16:creationId xmlns:a16="http://schemas.microsoft.com/office/drawing/2014/main" id="{74E49A23-C030-43E3-A98A-661AADA9DF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8" name="Picture 7" descr="Map&#10;&#10;Description automatically generated">
            <a:extLst>
              <a:ext uri="{FF2B5EF4-FFF2-40B4-BE49-F238E27FC236}">
                <a16:creationId xmlns:a16="http://schemas.microsoft.com/office/drawing/2014/main" id="{4F9D375F-CF07-CBC6-0AC4-FE8C37AEA0BF}"/>
              </a:ext>
            </a:extLst>
          </p:cNvPr>
          <p:cNvPicPr>
            <a:picLocks noChangeAspect="1"/>
          </p:cNvPicPr>
          <p:nvPr/>
        </p:nvPicPr>
        <p:blipFill rotWithShape="1">
          <a:blip r:embed="rId4"/>
          <a:srcRect l="10385" r="14178" b="-1"/>
          <a:stretch/>
        </p:blipFill>
        <p:spPr>
          <a:xfrm>
            <a:off x="4879728" y="10"/>
            <a:ext cx="7312272" cy="6857990"/>
          </a:xfrm>
          <a:custGeom>
            <a:avLst/>
            <a:gdLst/>
            <a:ahLst/>
            <a:cxnLst/>
            <a:rect l="l" t="t" r="r" b="b"/>
            <a:pathLst>
              <a:path w="7312272" h="6858000">
                <a:moveTo>
                  <a:pt x="1024379" y="0"/>
                </a:moveTo>
                <a:lnTo>
                  <a:pt x="7312272" y="0"/>
                </a:lnTo>
                <a:lnTo>
                  <a:pt x="7312272" y="6858000"/>
                </a:lnTo>
                <a:lnTo>
                  <a:pt x="0" y="6858000"/>
                </a:lnTo>
                <a:close/>
              </a:path>
            </a:pathLst>
          </a:custGeom>
        </p:spPr>
      </p:pic>
      <p:sp>
        <p:nvSpPr>
          <p:cNvPr id="62" name="Parallelogram 56">
            <a:extLst>
              <a:ext uri="{FF2B5EF4-FFF2-40B4-BE49-F238E27FC236}">
                <a16:creationId xmlns:a16="http://schemas.microsoft.com/office/drawing/2014/main" id="{3A1CE58B-3608-4356-ABA6-BA2B8D6671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10821" y="3589867"/>
            <a:ext cx="9786780" cy="2177879"/>
          </a:xfrm>
          <a:prstGeom prst="parallelogram">
            <a:avLst>
              <a:gd name="adj" fmla="val 14777"/>
            </a:avLst>
          </a:prstGeom>
          <a:solidFill>
            <a:srgbClr val="000000">
              <a:alpha val="72941"/>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9" name="Straight Connector 58">
            <a:extLst>
              <a:ext uri="{FF2B5EF4-FFF2-40B4-BE49-F238E27FC236}">
                <a16:creationId xmlns:a16="http://schemas.microsoft.com/office/drawing/2014/main" id="{F5C054C4-AC05-411F-9977-90E62AB5BD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DCFBA5FE-0B31-4226-9410-6570151A0A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3" name="Rectangle 23">
            <a:extLst>
              <a:ext uri="{FF2B5EF4-FFF2-40B4-BE49-F238E27FC236}">
                <a16:creationId xmlns:a16="http://schemas.microsoft.com/office/drawing/2014/main" id="{7A78478A-BCCB-4222-A54F-BF0BED7A89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5" name="Rectangle 25">
            <a:extLst>
              <a:ext uri="{FF2B5EF4-FFF2-40B4-BE49-F238E27FC236}">
                <a16:creationId xmlns:a16="http://schemas.microsoft.com/office/drawing/2014/main" id="{C4CAB0D5-9D3F-4E31-82C4-12F522FF42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7" name="Isosceles Triangle 24">
            <a:extLst>
              <a:ext uri="{FF2B5EF4-FFF2-40B4-BE49-F238E27FC236}">
                <a16:creationId xmlns:a16="http://schemas.microsoft.com/office/drawing/2014/main" id="{4FF26268-0832-4EDC-944E-D8F4381715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50E78D6-F072-48E7-8270-20EFBDD26F36}"/>
              </a:ext>
            </a:extLst>
          </p:cNvPr>
          <p:cNvSpPr>
            <a:spLocks noGrp="1"/>
          </p:cNvSpPr>
          <p:nvPr>
            <p:ph type="ctrTitle"/>
          </p:nvPr>
        </p:nvSpPr>
        <p:spPr>
          <a:xfrm>
            <a:off x="2147355" y="4113470"/>
            <a:ext cx="7126648" cy="765867"/>
          </a:xfrm>
        </p:spPr>
        <p:txBody>
          <a:bodyPr vert="horz" lIns="91440" tIns="45720" rIns="91440" bIns="45720" rtlCol="0" anchor="b">
            <a:normAutofit/>
          </a:bodyPr>
          <a:lstStyle/>
          <a:p>
            <a:pPr algn="r" defTabSz="457200"/>
            <a:r>
              <a:rPr lang="en-US" sz="4400" cap="none">
                <a:solidFill>
                  <a:schemeClr val="accent1"/>
                </a:solidFill>
              </a:rPr>
              <a:t>Liberia Presentation</a:t>
            </a:r>
          </a:p>
        </p:txBody>
      </p:sp>
      <p:sp>
        <p:nvSpPr>
          <p:cNvPr id="3" name="Subtitle 2">
            <a:extLst>
              <a:ext uri="{FF2B5EF4-FFF2-40B4-BE49-F238E27FC236}">
                <a16:creationId xmlns:a16="http://schemas.microsoft.com/office/drawing/2014/main" id="{3FC7BD98-5486-489C-BAA0-A69CEFF691B3}"/>
              </a:ext>
            </a:extLst>
          </p:cNvPr>
          <p:cNvSpPr>
            <a:spLocks noGrp="1"/>
          </p:cNvSpPr>
          <p:nvPr>
            <p:ph type="subTitle" idx="1"/>
          </p:nvPr>
        </p:nvSpPr>
        <p:spPr>
          <a:xfrm>
            <a:off x="2147355" y="4879335"/>
            <a:ext cx="7126648" cy="390969"/>
          </a:xfrm>
        </p:spPr>
        <p:txBody>
          <a:bodyPr vert="horz" lIns="91440" tIns="45720" rIns="91440" bIns="45720" rtlCol="0" anchor="t">
            <a:noAutofit/>
          </a:bodyPr>
          <a:lstStyle/>
          <a:p>
            <a:pPr algn="r" defTabSz="457200">
              <a:spcBef>
                <a:spcPts val="1000"/>
              </a:spcBef>
            </a:pPr>
            <a:r>
              <a:rPr lang="en-US" sz="2400" dirty="0"/>
              <a:t>Kigali, Rwanda</a:t>
            </a:r>
          </a:p>
          <a:p>
            <a:pPr algn="r" defTabSz="457200">
              <a:spcBef>
                <a:spcPts val="1000"/>
              </a:spcBef>
            </a:pPr>
            <a:r>
              <a:rPr lang="en-US" sz="2400" dirty="0"/>
              <a:t>October 2022</a:t>
            </a:r>
          </a:p>
        </p:txBody>
      </p:sp>
      <p:sp>
        <p:nvSpPr>
          <p:cNvPr id="5" name="Footer Placeholder 4">
            <a:extLst>
              <a:ext uri="{FF2B5EF4-FFF2-40B4-BE49-F238E27FC236}">
                <a16:creationId xmlns:a16="http://schemas.microsoft.com/office/drawing/2014/main" id="{07CA1101-434E-1C70-A77D-208673529F5C}"/>
              </a:ext>
            </a:extLst>
          </p:cNvPr>
          <p:cNvSpPr>
            <a:spLocks noGrp="1"/>
          </p:cNvSpPr>
          <p:nvPr>
            <p:ph type="ftr" sz="quarter" idx="11"/>
          </p:nvPr>
        </p:nvSpPr>
        <p:spPr>
          <a:xfrm>
            <a:off x="2147355" y="5335682"/>
            <a:ext cx="5966544" cy="365125"/>
          </a:xfrm>
        </p:spPr>
        <p:txBody>
          <a:bodyPr vert="horz" lIns="91440" tIns="45720" rIns="91440" bIns="45720" rtlCol="0" anchor="ctr">
            <a:normAutofit/>
          </a:bodyPr>
          <a:lstStyle/>
          <a:p>
            <a:pPr algn="l" defTabSz="914400">
              <a:lnSpc>
                <a:spcPct val="90000"/>
              </a:lnSpc>
              <a:spcAft>
                <a:spcPts val="600"/>
              </a:spcAft>
            </a:pPr>
            <a:r>
              <a:rPr lang="en-US" sz="700" kern="1200" noProof="0">
                <a:latin typeface="+mn-lt"/>
                <a:ea typeface="+mn-ea"/>
                <a:cs typeface="+mn-cs"/>
              </a:rPr>
              <a:t>
              </a:t>
            </a:r>
          </a:p>
        </p:txBody>
      </p:sp>
      <p:sp>
        <p:nvSpPr>
          <p:cNvPr id="69" name="Rectangle 27">
            <a:extLst>
              <a:ext uri="{FF2B5EF4-FFF2-40B4-BE49-F238E27FC236}">
                <a16:creationId xmlns:a16="http://schemas.microsoft.com/office/drawing/2014/main" id="{6C7E3950-7D96-41D2-95C1-6205497787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71" name="Rectangle 28">
            <a:extLst>
              <a:ext uri="{FF2B5EF4-FFF2-40B4-BE49-F238E27FC236}">
                <a16:creationId xmlns:a16="http://schemas.microsoft.com/office/drawing/2014/main" id="{E2EAE155-E943-4AB7-8539-7EDCC30E77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3" name="Rectangle 29">
            <a:extLst>
              <a:ext uri="{FF2B5EF4-FFF2-40B4-BE49-F238E27FC236}">
                <a16:creationId xmlns:a16="http://schemas.microsoft.com/office/drawing/2014/main" id="{B10D4DAD-5C5F-439B-9CB7-198BA32AF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Isosceles Triangle 29">
            <a:extLst>
              <a:ext uri="{FF2B5EF4-FFF2-40B4-BE49-F238E27FC236}">
                <a16:creationId xmlns:a16="http://schemas.microsoft.com/office/drawing/2014/main" id="{9E62F8C4-0F5D-462B-B564-B356ACD979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Title 1">
            <a:extLst>
              <a:ext uri="{FF2B5EF4-FFF2-40B4-BE49-F238E27FC236}">
                <a16:creationId xmlns:a16="http://schemas.microsoft.com/office/drawing/2014/main" id="{A6A3332E-ED31-4C87-1D67-7F8EE2CD99DB}"/>
              </a:ext>
            </a:extLst>
          </p:cNvPr>
          <p:cNvSpPr txBox="1">
            <a:spLocks/>
          </p:cNvSpPr>
          <p:nvPr/>
        </p:nvSpPr>
        <p:spPr>
          <a:xfrm>
            <a:off x="1109980" y="3782729"/>
            <a:ext cx="9966960" cy="664144"/>
          </a:xfrm>
          <a:prstGeom prst="rect">
            <a:avLst/>
          </a:prstGeom>
        </p:spPr>
        <p:txBody>
          <a:bodyPr vert="horz" lIns="91440" tIns="45720" rIns="91440" bIns="45720" rtlCol="0" anchor="b">
            <a:normAutofit/>
          </a:bodyPr>
          <a:lstStyle>
            <a:lvl1pPr algn="ctr" defTabSz="914400" rtl="0" eaLnBrk="1" latinLnBrk="0" hangingPunct="1">
              <a:lnSpc>
                <a:spcPct val="85000"/>
              </a:lnSpc>
              <a:spcBef>
                <a:spcPct val="0"/>
              </a:spcBef>
              <a:buNone/>
              <a:defRPr sz="7200" b="1" kern="1200" cap="all" baseline="0">
                <a:solidFill>
                  <a:srgbClr val="FFFFFF"/>
                </a:solidFill>
                <a:latin typeface="+mj-lt"/>
                <a:ea typeface="+mj-ea"/>
                <a:cs typeface="+mj-cs"/>
              </a:defRPr>
            </a:lvl1pPr>
          </a:lstStyle>
          <a:p>
            <a:pPr>
              <a:spcAft>
                <a:spcPts val="600"/>
              </a:spcAft>
            </a:pPr>
            <a:r>
              <a:rPr lang="en-US" sz="3200" cap="none"/>
              <a:t>Global Off-grid Solar Forum &amp; Expo</a:t>
            </a:r>
          </a:p>
        </p:txBody>
      </p:sp>
    </p:spTree>
    <p:extLst>
      <p:ext uri="{BB962C8B-B14F-4D97-AF65-F5344CB8AC3E}">
        <p14:creationId xmlns:p14="http://schemas.microsoft.com/office/powerpoint/2010/main" val="834050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E7F79-AADC-6E2D-91B8-066E811CC425}"/>
              </a:ext>
            </a:extLst>
          </p:cNvPr>
          <p:cNvSpPr>
            <a:spLocks noGrp="1"/>
          </p:cNvSpPr>
          <p:nvPr>
            <p:ph type="title"/>
          </p:nvPr>
        </p:nvSpPr>
        <p:spPr>
          <a:xfrm>
            <a:off x="1286933" y="609600"/>
            <a:ext cx="10197494" cy="1099457"/>
          </a:xfrm>
        </p:spPr>
        <p:txBody>
          <a:bodyPr>
            <a:normAutofit fontScale="90000"/>
          </a:bodyPr>
          <a:lstStyle/>
          <a:p>
            <a:br>
              <a:rPr lang="en-US" sz="1100" dirty="0"/>
            </a:br>
            <a:br>
              <a:rPr lang="en-US" sz="1100" dirty="0"/>
            </a:br>
            <a:br>
              <a:rPr lang="en-US" sz="1100" dirty="0"/>
            </a:br>
            <a:r>
              <a:rPr lang="en-US" sz="2800" dirty="0"/>
              <a:t>Off-grid Energy Initiatives-Challenges &amp; Lessons learnt</a:t>
            </a:r>
            <a:br>
              <a:rPr lang="en-US" sz="1100" dirty="0"/>
            </a:br>
            <a:br>
              <a:rPr lang="en-US" sz="1100" dirty="0"/>
            </a:br>
            <a:endParaRPr lang="en-US" sz="1100" dirty="0"/>
          </a:p>
        </p:txBody>
      </p:sp>
      <p:sp>
        <p:nvSpPr>
          <p:cNvPr id="13" name="Isosceles Triangle 1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 name="Footer Placeholder 4">
            <a:extLst>
              <a:ext uri="{FF2B5EF4-FFF2-40B4-BE49-F238E27FC236}">
                <a16:creationId xmlns:a16="http://schemas.microsoft.com/office/drawing/2014/main" id="{042CB523-7E34-B50B-28AD-56163892FFF9}"/>
              </a:ext>
            </a:extLst>
          </p:cNvPr>
          <p:cNvSpPr>
            <a:spLocks noGrp="1"/>
          </p:cNvSpPr>
          <p:nvPr>
            <p:ph type="ftr" sz="quarter" idx="11"/>
          </p:nvPr>
        </p:nvSpPr>
        <p:spPr>
          <a:xfrm>
            <a:off x="1981203" y="6182876"/>
            <a:ext cx="6297612" cy="365125"/>
          </a:xfrm>
        </p:spPr>
        <p:txBody>
          <a:bodyPr>
            <a:normAutofit/>
          </a:bodyPr>
          <a:lstStyle/>
          <a:p>
            <a:pPr>
              <a:lnSpc>
                <a:spcPct val="90000"/>
              </a:lnSpc>
              <a:spcAft>
                <a:spcPts val="600"/>
              </a:spcAft>
            </a:pPr>
            <a:r>
              <a:rPr lang="en-US" sz="700" noProof="0"/>
              <a:t>
              </a:t>
            </a:r>
          </a:p>
        </p:txBody>
      </p:sp>
      <p:sp>
        <p:nvSpPr>
          <p:cNvPr id="15" name="Isosceles Triangle 1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7" name="Content Placeholder 3">
            <a:extLst>
              <a:ext uri="{FF2B5EF4-FFF2-40B4-BE49-F238E27FC236}">
                <a16:creationId xmlns:a16="http://schemas.microsoft.com/office/drawing/2014/main" id="{019C3FD2-1E79-12EB-E183-339096E2762D}"/>
              </a:ext>
            </a:extLst>
          </p:cNvPr>
          <p:cNvGraphicFramePr>
            <a:graphicFrameLocks noGrp="1"/>
          </p:cNvGraphicFramePr>
          <p:nvPr>
            <p:ph idx="1"/>
            <p:extLst>
              <p:ext uri="{D42A27DB-BD31-4B8C-83A1-F6EECF244321}">
                <p14:modId xmlns:p14="http://schemas.microsoft.com/office/powerpoint/2010/main" val="4218533625"/>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8103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E7F79-AADC-6E2D-91B8-066E811CC425}"/>
              </a:ext>
            </a:extLst>
          </p:cNvPr>
          <p:cNvSpPr>
            <a:spLocks noGrp="1"/>
          </p:cNvSpPr>
          <p:nvPr>
            <p:ph type="title"/>
          </p:nvPr>
        </p:nvSpPr>
        <p:spPr>
          <a:xfrm>
            <a:off x="1143000" y="529390"/>
            <a:ext cx="9875520" cy="543828"/>
          </a:xfrm>
        </p:spPr>
        <p:txBody>
          <a:bodyPr>
            <a:normAutofit fontScale="90000"/>
          </a:bodyPr>
          <a:lstStyle/>
          <a:p>
            <a:br>
              <a:rPr lang="en-US" sz="3100" dirty="0"/>
            </a:br>
            <a:br>
              <a:rPr lang="en-US" sz="3100" dirty="0"/>
            </a:br>
            <a:br>
              <a:rPr lang="en-US" sz="3100" dirty="0"/>
            </a:br>
            <a:r>
              <a:rPr lang="en-US" sz="3100" dirty="0"/>
              <a:t>Private Sector Participation Opportunities in Off-grid sector</a:t>
            </a:r>
            <a:br>
              <a:rPr lang="en-US" sz="1200" dirty="0"/>
            </a:br>
            <a:br>
              <a:rPr lang="en-US" sz="1200" dirty="0"/>
            </a:br>
            <a:br>
              <a:rPr lang="en-US" dirty="0"/>
            </a:br>
            <a:endParaRPr lang="en-US" dirty="0"/>
          </a:p>
        </p:txBody>
      </p:sp>
      <p:sp>
        <p:nvSpPr>
          <p:cNvPr id="4" name="Content Placeholder 3">
            <a:extLst>
              <a:ext uri="{FF2B5EF4-FFF2-40B4-BE49-F238E27FC236}">
                <a16:creationId xmlns:a16="http://schemas.microsoft.com/office/drawing/2014/main" id="{FCE9BC99-5FDA-DE58-7EE7-F56043E012E3}"/>
              </a:ext>
            </a:extLst>
          </p:cNvPr>
          <p:cNvSpPr>
            <a:spLocks noGrp="1"/>
          </p:cNvSpPr>
          <p:nvPr>
            <p:ph idx="1"/>
          </p:nvPr>
        </p:nvSpPr>
        <p:spPr>
          <a:xfrm>
            <a:off x="1143000" y="1073218"/>
            <a:ext cx="9872871" cy="5365682"/>
          </a:xfrm>
        </p:spPr>
        <p:txBody>
          <a:bodyPr>
            <a:normAutofit/>
          </a:bodyPr>
          <a:lstStyle/>
          <a:p>
            <a:pPr marL="45720" indent="0">
              <a:buNone/>
            </a:pPr>
            <a:r>
              <a:rPr lang="en-US" b="1" dirty="0"/>
              <a:t>Through new market entry or partnership with local firms:</a:t>
            </a:r>
          </a:p>
          <a:p>
            <a:r>
              <a:rPr lang="en-US" b="1" dirty="0"/>
              <a:t>Agricultural Productive Use of Energy </a:t>
            </a:r>
            <a:r>
              <a:rPr lang="en-US" b="1" dirty="0" err="1"/>
              <a:t>offgrid</a:t>
            </a:r>
            <a:r>
              <a:rPr lang="en-US" b="1" dirty="0"/>
              <a:t> systems</a:t>
            </a:r>
            <a:r>
              <a:rPr lang="en-US" dirty="0"/>
              <a:t>: given the high demand for processing, storage &amp; preservation of agricultural outputs such as rice, cassava, rubber, aquaculture </a:t>
            </a:r>
            <a:r>
              <a:rPr lang="en-US" dirty="0" err="1"/>
              <a:t>etc</a:t>
            </a:r>
            <a:r>
              <a:rPr lang="en-US" dirty="0"/>
              <a:t>,</a:t>
            </a:r>
          </a:p>
          <a:p>
            <a:r>
              <a:rPr lang="en-US" b="1" dirty="0"/>
              <a:t>Solar Home Systems</a:t>
            </a:r>
            <a:r>
              <a:rPr lang="en-US" dirty="0"/>
              <a:t>: given the low access to electricity rates mainly in rural areas (≤5%) and targets to electrify 19% of households through stand-alone systems by 2030,</a:t>
            </a:r>
          </a:p>
          <a:p>
            <a:r>
              <a:rPr lang="en-US" b="1" dirty="0"/>
              <a:t>Clean cooking</a:t>
            </a:r>
            <a:r>
              <a:rPr lang="en-US" dirty="0"/>
              <a:t>: given the targets as per the Rural Energy Strategy &amp; Masterplan to distribute 250,000 units of clean cookstoves, availability of cooking gas into county capitals, and increasing the share of efficient charcoal production to 60% by 2020 and 100% by 2030.</a:t>
            </a:r>
          </a:p>
          <a:p>
            <a:endParaRPr lang="en-US" dirty="0"/>
          </a:p>
          <a:p>
            <a:pPr marL="45720" indent="0">
              <a:buNone/>
            </a:pPr>
            <a:endParaRPr lang="en-US" dirty="0"/>
          </a:p>
        </p:txBody>
      </p:sp>
      <p:grpSp>
        <p:nvGrpSpPr>
          <p:cNvPr id="3" name="Group 2">
            <a:extLst>
              <a:ext uri="{FF2B5EF4-FFF2-40B4-BE49-F238E27FC236}">
                <a16:creationId xmlns:a16="http://schemas.microsoft.com/office/drawing/2014/main" id="{E0E5ADBA-1A38-7CDC-2D1E-E56FFE3A5A3C}"/>
              </a:ext>
            </a:extLst>
          </p:cNvPr>
          <p:cNvGrpSpPr/>
          <p:nvPr/>
        </p:nvGrpSpPr>
        <p:grpSpPr>
          <a:xfrm>
            <a:off x="3199948" y="4722870"/>
            <a:ext cx="6843562" cy="1667577"/>
            <a:chOff x="3157086" y="3277402"/>
            <a:chExt cx="6843562" cy="1667577"/>
          </a:xfrm>
        </p:grpSpPr>
        <p:sp>
          <p:nvSpPr>
            <p:cNvPr id="5" name="Rectangle: Rounded Corners 4">
              <a:extLst>
                <a:ext uri="{FF2B5EF4-FFF2-40B4-BE49-F238E27FC236}">
                  <a16:creationId xmlns:a16="http://schemas.microsoft.com/office/drawing/2014/main" id="{92C22333-FF6D-8B89-36BA-9466CBFE24D4}"/>
                </a:ext>
              </a:extLst>
            </p:cNvPr>
            <p:cNvSpPr/>
            <p:nvPr/>
          </p:nvSpPr>
          <p:spPr>
            <a:xfrm>
              <a:off x="5900286" y="3277402"/>
              <a:ext cx="4100362" cy="16507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a:p>
              <a:pPr algn="ctr"/>
              <a:r>
                <a:rPr lang="en-US" sz="2400" dirty="0"/>
                <a:t>Liberia Energy Sector Investment Forum</a:t>
              </a:r>
            </a:p>
            <a:p>
              <a:pPr algn="ctr"/>
              <a:r>
                <a:rPr lang="en-US" sz="2400" dirty="0"/>
                <a:t>November 9-10, 2022 in Monrovia, Liberia</a:t>
              </a:r>
            </a:p>
            <a:p>
              <a:pPr algn="ctr"/>
              <a:endParaRPr lang="en-US" dirty="0"/>
            </a:p>
          </p:txBody>
        </p:sp>
        <p:sp>
          <p:nvSpPr>
            <p:cNvPr id="6" name="Arrow: Right 5">
              <a:extLst>
                <a:ext uri="{FF2B5EF4-FFF2-40B4-BE49-F238E27FC236}">
                  <a16:creationId xmlns:a16="http://schemas.microsoft.com/office/drawing/2014/main" id="{8E41BCE0-FC67-76B7-3CFC-4CB200F21CAA}"/>
                </a:ext>
              </a:extLst>
            </p:cNvPr>
            <p:cNvSpPr/>
            <p:nvPr/>
          </p:nvSpPr>
          <p:spPr>
            <a:xfrm>
              <a:off x="3157086" y="3429000"/>
              <a:ext cx="2444817" cy="15159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BOOK YOUR CALENDAR</a:t>
              </a:r>
            </a:p>
          </p:txBody>
        </p:sp>
      </p:grpSp>
      <p:sp>
        <p:nvSpPr>
          <p:cNvPr id="9" name="Footer Placeholder 8">
            <a:extLst>
              <a:ext uri="{FF2B5EF4-FFF2-40B4-BE49-F238E27FC236}">
                <a16:creationId xmlns:a16="http://schemas.microsoft.com/office/drawing/2014/main" id="{D28B2F90-0847-73F1-8BB7-1B1E96F2ED7D}"/>
              </a:ext>
            </a:extLst>
          </p:cNvPr>
          <p:cNvSpPr>
            <a:spLocks noGrp="1"/>
          </p:cNvSpPr>
          <p:nvPr>
            <p:ph type="ftr" sz="quarter" idx="11"/>
          </p:nvPr>
        </p:nvSpPr>
        <p:spPr/>
        <p:txBody>
          <a:bodyPr/>
          <a:lstStyle/>
          <a:p>
            <a:r>
              <a:rPr lang="en-US" noProof="0"/>
              <a:t>
              </a:t>
            </a:r>
            <a:endParaRPr lang="en-US" noProof="0" dirty="0"/>
          </a:p>
        </p:txBody>
      </p:sp>
    </p:spTree>
    <p:extLst>
      <p:ext uri="{BB962C8B-B14F-4D97-AF65-F5344CB8AC3E}">
        <p14:creationId xmlns:p14="http://schemas.microsoft.com/office/powerpoint/2010/main" val="3108615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E7F79-AADC-6E2D-91B8-066E811CC425}"/>
              </a:ext>
            </a:extLst>
          </p:cNvPr>
          <p:cNvSpPr>
            <a:spLocks noGrp="1"/>
          </p:cNvSpPr>
          <p:nvPr>
            <p:ph type="title"/>
          </p:nvPr>
        </p:nvSpPr>
        <p:spPr>
          <a:xfrm>
            <a:off x="1143000" y="529390"/>
            <a:ext cx="9875520" cy="543828"/>
          </a:xfrm>
        </p:spPr>
        <p:txBody>
          <a:bodyPr>
            <a:normAutofit fontScale="90000"/>
          </a:bodyPr>
          <a:lstStyle/>
          <a:p>
            <a:br>
              <a:rPr lang="en-US" sz="3100" dirty="0"/>
            </a:br>
            <a:br>
              <a:rPr lang="en-US" sz="3100" dirty="0"/>
            </a:br>
            <a:br>
              <a:rPr lang="en-US" sz="3100" dirty="0"/>
            </a:br>
            <a:r>
              <a:rPr lang="en-US" sz="3100" dirty="0"/>
              <a:t>End-User Subsidy Results-based Financing for SHS</a:t>
            </a:r>
            <a:br>
              <a:rPr lang="en-US" sz="1200" dirty="0"/>
            </a:br>
            <a:br>
              <a:rPr lang="en-US" sz="1200" dirty="0"/>
            </a:br>
            <a:br>
              <a:rPr lang="en-US" dirty="0"/>
            </a:br>
            <a:endParaRPr lang="en-US" dirty="0"/>
          </a:p>
        </p:txBody>
      </p:sp>
      <p:sp>
        <p:nvSpPr>
          <p:cNvPr id="4" name="Content Placeholder 3">
            <a:extLst>
              <a:ext uri="{FF2B5EF4-FFF2-40B4-BE49-F238E27FC236}">
                <a16:creationId xmlns:a16="http://schemas.microsoft.com/office/drawing/2014/main" id="{FCE9BC99-5FDA-DE58-7EE7-F56043E012E3}"/>
              </a:ext>
            </a:extLst>
          </p:cNvPr>
          <p:cNvSpPr>
            <a:spLocks noGrp="1"/>
          </p:cNvSpPr>
          <p:nvPr>
            <p:ph idx="1"/>
          </p:nvPr>
        </p:nvSpPr>
        <p:spPr>
          <a:xfrm>
            <a:off x="1143000" y="1073218"/>
            <a:ext cx="9872871" cy="5365682"/>
          </a:xfrm>
        </p:spPr>
        <p:txBody>
          <a:bodyPr>
            <a:normAutofit fontScale="92500" lnSpcReduction="10000"/>
          </a:bodyPr>
          <a:lstStyle/>
          <a:p>
            <a:r>
              <a:rPr lang="en-US" dirty="0"/>
              <a:t>Joint implementation of a World-Bank funded Liberia Energy Sector Strengthening &amp; Access Project and DGIS-funded </a:t>
            </a:r>
            <a:r>
              <a:rPr lang="en-US" dirty="0" err="1"/>
              <a:t>EnDev</a:t>
            </a:r>
            <a:r>
              <a:rPr lang="en-US" dirty="0"/>
              <a:t> Demand-side Subsidy program in 4 Sub-Saharan African countries:</a:t>
            </a:r>
          </a:p>
          <a:p>
            <a:pPr marL="45720" indent="0">
              <a:buNone/>
            </a:pPr>
            <a:r>
              <a:rPr lang="en-US" b="1" u="sng" dirty="0"/>
              <a:t>LESSAP Off-grid Phase I pilot:</a:t>
            </a:r>
          </a:p>
          <a:p>
            <a:pPr lvl="2"/>
            <a:r>
              <a:rPr lang="en-US" dirty="0"/>
              <a:t>Geographical focus: rural &amp; semi-urban Liberia</a:t>
            </a:r>
          </a:p>
          <a:p>
            <a:pPr lvl="2"/>
            <a:r>
              <a:rPr lang="en-US" dirty="0"/>
              <a:t>Implementation period: Jan 2021 to June 2026</a:t>
            </a:r>
          </a:p>
          <a:p>
            <a:pPr lvl="2"/>
            <a:r>
              <a:rPr lang="en-US" dirty="0"/>
              <a:t>Funding envelope: US$ 2million</a:t>
            </a:r>
          </a:p>
          <a:p>
            <a:pPr lvl="2"/>
            <a:r>
              <a:rPr lang="en-US" dirty="0"/>
              <a:t>Targeted beneficiaries: 6,500 households</a:t>
            </a:r>
          </a:p>
          <a:p>
            <a:pPr lvl="2"/>
            <a:r>
              <a:rPr lang="en-US" dirty="0"/>
              <a:t>Eligible technologies: </a:t>
            </a:r>
            <a:r>
              <a:rPr lang="en-US" dirty="0" err="1"/>
              <a:t>VeraSol</a:t>
            </a:r>
            <a:r>
              <a:rPr lang="en-US" dirty="0"/>
              <a:t> certified solar home systems ≤350Wp</a:t>
            </a:r>
          </a:p>
          <a:p>
            <a:pPr lvl="2"/>
            <a:r>
              <a:rPr lang="en-US" dirty="0"/>
              <a:t>Targeted regions: last-mile poor rural &amp; semi-urban </a:t>
            </a:r>
            <a:r>
              <a:rPr lang="en-US" dirty="0" err="1"/>
              <a:t>offgrid</a:t>
            </a:r>
            <a:r>
              <a:rPr lang="en-US" dirty="0"/>
              <a:t> areas</a:t>
            </a:r>
          </a:p>
          <a:p>
            <a:pPr marL="45720" lvl="2" indent="0">
              <a:spcBef>
                <a:spcPts val="1400"/>
              </a:spcBef>
              <a:buNone/>
            </a:pPr>
            <a:r>
              <a:rPr lang="en-US" sz="2200" b="1" u="sng" dirty="0"/>
              <a:t>EnDev Global Demand-side subsidy</a:t>
            </a:r>
            <a:r>
              <a:rPr lang="en-US" sz="2200" b="1" u="sng" dirty="0">
                <a:solidFill>
                  <a:schemeClr val="accent3"/>
                </a:solidFill>
              </a:rPr>
              <a:t> component</a:t>
            </a:r>
            <a:r>
              <a:rPr lang="en-US" sz="2200" b="1" u="sng" dirty="0"/>
              <a:t>:</a:t>
            </a:r>
          </a:p>
          <a:p>
            <a:pPr lvl="2"/>
            <a:r>
              <a:rPr lang="en-US" dirty="0"/>
              <a:t>Geographical focus: 4 countries in Sub-Saharan Africa including Liberia</a:t>
            </a:r>
          </a:p>
          <a:p>
            <a:pPr lvl="2"/>
            <a:r>
              <a:rPr lang="en-US" dirty="0"/>
              <a:t>Implementation period: Aug 2022 to Sept 2025</a:t>
            </a:r>
          </a:p>
          <a:p>
            <a:pPr lvl="2"/>
            <a:r>
              <a:rPr lang="en-US" dirty="0"/>
              <a:t>Target</a:t>
            </a:r>
            <a:r>
              <a:rPr lang="en-US" dirty="0">
                <a:solidFill>
                  <a:schemeClr val="accent3"/>
                </a:solidFill>
              </a:rPr>
              <a:t> group</a:t>
            </a:r>
            <a:r>
              <a:rPr lang="en-US" dirty="0"/>
              <a:t>: Marginalized / low-income households</a:t>
            </a:r>
          </a:p>
          <a:p>
            <a:pPr lvl="2"/>
            <a:r>
              <a:rPr lang="en-US" dirty="0"/>
              <a:t>Eligible technologies: Off-grid solar or clean cooking (depending on country context and scale-up potential)</a:t>
            </a:r>
          </a:p>
          <a:p>
            <a:pPr lvl="2"/>
            <a:r>
              <a:rPr lang="en-US" dirty="0"/>
              <a:t>Expected results </a:t>
            </a:r>
            <a:r>
              <a:rPr lang="en-US" dirty="0">
                <a:solidFill>
                  <a:schemeClr val="accent3"/>
                </a:solidFill>
              </a:rPr>
              <a:t>across all countries</a:t>
            </a:r>
            <a:r>
              <a:rPr lang="en-US" dirty="0"/>
              <a:t>: 1,000,000 persons</a:t>
            </a:r>
          </a:p>
          <a:p>
            <a:pPr lvl="2"/>
            <a:r>
              <a:rPr lang="en-US" dirty="0"/>
              <a:t>Funding envelope </a:t>
            </a:r>
            <a:r>
              <a:rPr lang="en-US" dirty="0">
                <a:solidFill>
                  <a:schemeClr val="accent3"/>
                </a:solidFill>
              </a:rPr>
              <a:t>for Liberia</a:t>
            </a:r>
            <a:r>
              <a:rPr lang="en-US" dirty="0"/>
              <a:t>: € 3.8 million for DSS pilots on off-grid solar</a:t>
            </a:r>
          </a:p>
          <a:p>
            <a:endParaRPr lang="en-US" dirty="0"/>
          </a:p>
          <a:p>
            <a:endParaRPr lang="en-US" dirty="0"/>
          </a:p>
          <a:p>
            <a:endParaRPr lang="en-US" dirty="0"/>
          </a:p>
        </p:txBody>
      </p:sp>
    </p:spTree>
    <p:extLst>
      <p:ext uri="{BB962C8B-B14F-4D97-AF65-F5344CB8AC3E}">
        <p14:creationId xmlns:p14="http://schemas.microsoft.com/office/powerpoint/2010/main" val="990621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E7F79-AADC-6E2D-91B8-066E811CC425}"/>
              </a:ext>
            </a:extLst>
          </p:cNvPr>
          <p:cNvSpPr>
            <a:spLocks noGrp="1"/>
          </p:cNvSpPr>
          <p:nvPr>
            <p:ph type="title"/>
          </p:nvPr>
        </p:nvSpPr>
        <p:spPr>
          <a:xfrm>
            <a:off x="1143000" y="529390"/>
            <a:ext cx="9875520" cy="543828"/>
          </a:xfrm>
        </p:spPr>
        <p:txBody>
          <a:bodyPr>
            <a:normAutofit fontScale="90000"/>
          </a:bodyPr>
          <a:lstStyle/>
          <a:p>
            <a:br>
              <a:rPr lang="en-US" sz="1200" dirty="0"/>
            </a:br>
            <a:br>
              <a:rPr lang="en-US" sz="1200" dirty="0"/>
            </a:br>
            <a:br>
              <a:rPr lang="en-US" sz="1200" dirty="0"/>
            </a:br>
            <a:r>
              <a:rPr lang="en-US" sz="3100" dirty="0"/>
              <a:t>PVOC-linked Duty waiver on off-grid solar PV products </a:t>
            </a:r>
            <a:br>
              <a:rPr lang="en-US" dirty="0"/>
            </a:br>
            <a:endParaRPr lang="en-US" dirty="0"/>
          </a:p>
        </p:txBody>
      </p:sp>
      <p:graphicFrame>
        <p:nvGraphicFramePr>
          <p:cNvPr id="7" name="Content Placeholder 6">
            <a:extLst>
              <a:ext uri="{FF2B5EF4-FFF2-40B4-BE49-F238E27FC236}">
                <a16:creationId xmlns:a16="http://schemas.microsoft.com/office/drawing/2014/main" id="{3F7AC244-8C74-81F1-3730-869B549E2702}"/>
              </a:ext>
            </a:extLst>
          </p:cNvPr>
          <p:cNvGraphicFramePr>
            <a:graphicFrameLocks noGrp="1"/>
          </p:cNvGraphicFramePr>
          <p:nvPr>
            <p:ph idx="1"/>
            <p:extLst>
              <p:ext uri="{D42A27DB-BD31-4B8C-83A1-F6EECF244321}">
                <p14:modId xmlns:p14="http://schemas.microsoft.com/office/powerpoint/2010/main" val="1212622214"/>
              </p:ext>
            </p:extLst>
          </p:nvPr>
        </p:nvGraphicFramePr>
        <p:xfrm>
          <a:off x="1143000" y="1119883"/>
          <a:ext cx="9872663" cy="49761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97085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2" name="Straight Connector 31">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4"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Isosceles Triangle 35">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Isosceles Triangle 39">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 name="Isosceles Triangle 40">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A0D81407-D1A6-42DD-AE7A-4FA34ACD1317}"/>
              </a:ext>
            </a:extLst>
          </p:cNvPr>
          <p:cNvSpPr>
            <a:spLocks noGrp="1"/>
          </p:cNvSpPr>
          <p:nvPr>
            <p:ph type="title"/>
          </p:nvPr>
        </p:nvSpPr>
        <p:spPr>
          <a:xfrm>
            <a:off x="1600199" y="4571999"/>
            <a:ext cx="7673801" cy="1087656"/>
          </a:xfrm>
        </p:spPr>
        <p:txBody>
          <a:bodyPr vert="horz" lIns="91440" tIns="45720" rIns="91440" bIns="45720" rtlCol="0" anchor="b">
            <a:normAutofit/>
          </a:bodyPr>
          <a:lstStyle/>
          <a:p>
            <a:pPr defTabSz="457200"/>
            <a:r>
              <a:rPr lang="en-US" sz="4800" kern="1200">
                <a:solidFill>
                  <a:schemeClr val="accent1"/>
                </a:solidFill>
                <a:latin typeface="+mj-lt"/>
                <a:ea typeface="+mj-ea"/>
                <a:cs typeface="+mj-cs"/>
              </a:rPr>
              <a:t>Thank You</a:t>
            </a:r>
          </a:p>
        </p:txBody>
      </p:sp>
      <p:pic>
        <p:nvPicPr>
          <p:cNvPr id="12" name="Picture 11" descr="A picture containing diagram&#10;&#10;Description automatically generated">
            <a:extLst>
              <a:ext uri="{FF2B5EF4-FFF2-40B4-BE49-F238E27FC236}">
                <a16:creationId xmlns:a16="http://schemas.microsoft.com/office/drawing/2014/main" id="{81701C2E-CF63-B57D-AC40-F72AC055C4EB}"/>
              </a:ext>
            </a:extLst>
          </p:cNvPr>
          <p:cNvPicPr>
            <a:picLocks noChangeAspect="1"/>
          </p:cNvPicPr>
          <p:nvPr/>
        </p:nvPicPr>
        <p:blipFill>
          <a:blip r:embed="rId3"/>
          <a:stretch>
            <a:fillRect/>
          </a:stretch>
        </p:blipFill>
        <p:spPr>
          <a:xfrm>
            <a:off x="1600201" y="609600"/>
            <a:ext cx="7072543" cy="3642357"/>
          </a:xfrm>
          <a:prstGeom prst="rect">
            <a:avLst/>
          </a:prstGeom>
        </p:spPr>
      </p:pic>
      <p:sp>
        <p:nvSpPr>
          <p:cNvPr id="3" name="Footer Placeholder 2">
            <a:extLst>
              <a:ext uri="{FF2B5EF4-FFF2-40B4-BE49-F238E27FC236}">
                <a16:creationId xmlns:a16="http://schemas.microsoft.com/office/drawing/2014/main" id="{CF291F28-6824-174F-6C85-999F46CF733D}"/>
              </a:ext>
            </a:extLst>
          </p:cNvPr>
          <p:cNvSpPr>
            <a:spLocks noGrp="1"/>
          </p:cNvSpPr>
          <p:nvPr>
            <p:ph type="ftr" sz="quarter" idx="11"/>
          </p:nvPr>
        </p:nvSpPr>
        <p:spPr>
          <a:xfrm>
            <a:off x="677334" y="6352651"/>
            <a:ext cx="6297612" cy="365125"/>
          </a:xfrm>
        </p:spPr>
        <p:txBody>
          <a:bodyPr vert="horz" lIns="91440" tIns="45720" rIns="91440" bIns="45720" rtlCol="0" anchor="ctr">
            <a:normAutofit/>
          </a:bodyPr>
          <a:lstStyle/>
          <a:p>
            <a:pPr algn="l" defTabSz="914400">
              <a:lnSpc>
                <a:spcPct val="90000"/>
              </a:lnSpc>
              <a:spcAft>
                <a:spcPts val="600"/>
              </a:spcAft>
            </a:pPr>
            <a:r>
              <a:rPr lang="en-US" sz="700" kern="1200" noProof="0">
                <a:solidFill>
                  <a:schemeClr val="tx1">
                    <a:tint val="75000"/>
                  </a:schemeClr>
                </a:solidFill>
                <a:latin typeface="+mn-lt"/>
                <a:ea typeface="+mn-ea"/>
                <a:cs typeface="+mn-cs"/>
              </a:rPr>
              <a:t>
              </a:t>
            </a:r>
          </a:p>
        </p:txBody>
      </p:sp>
    </p:spTree>
    <p:extLst>
      <p:ext uri="{BB962C8B-B14F-4D97-AF65-F5344CB8AC3E}">
        <p14:creationId xmlns:p14="http://schemas.microsoft.com/office/powerpoint/2010/main" val="1646983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1703B4-EA2A-F2B8-C4D5-FE3D162AA88A}"/>
              </a:ext>
            </a:extLst>
          </p:cNvPr>
          <p:cNvSpPr>
            <a:spLocks noGrp="1"/>
          </p:cNvSpPr>
          <p:nvPr>
            <p:ph type="title"/>
          </p:nvPr>
        </p:nvSpPr>
        <p:spPr>
          <a:xfrm>
            <a:off x="652481" y="1382486"/>
            <a:ext cx="3547581" cy="4093028"/>
          </a:xfrm>
        </p:spPr>
        <p:txBody>
          <a:bodyPr anchor="ctr">
            <a:normAutofit/>
          </a:bodyPr>
          <a:lstStyle/>
          <a:p>
            <a:r>
              <a:rPr lang="en-US" dirty="0"/>
              <a:t>Table of Contents</a:t>
            </a:r>
          </a:p>
        </p:txBody>
      </p:sp>
      <p:grpSp>
        <p:nvGrpSpPr>
          <p:cNvPr id="11" name="Group 10">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2" name="Straight Connector 11">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F1F5421A-EA4B-323F-7029-161475A63B84}"/>
              </a:ext>
            </a:extLst>
          </p:cNvPr>
          <p:cNvSpPr>
            <a:spLocks noGrp="1"/>
          </p:cNvSpPr>
          <p:nvPr>
            <p:ph idx="1"/>
          </p:nvPr>
        </p:nvSpPr>
        <p:spPr>
          <a:xfrm>
            <a:off x="4449205" y="1377553"/>
            <a:ext cx="6620083" cy="4516175"/>
          </a:xfrm>
        </p:spPr>
        <p:style>
          <a:lnRef idx="1">
            <a:schemeClr val="accent3"/>
          </a:lnRef>
          <a:fillRef idx="3">
            <a:schemeClr val="accent3"/>
          </a:fillRef>
          <a:effectRef idx="2">
            <a:schemeClr val="accent3"/>
          </a:effectRef>
          <a:fontRef idx="minor">
            <a:schemeClr val="lt1"/>
          </a:fontRef>
        </p:style>
        <p:txBody>
          <a:bodyPr>
            <a:normAutofit lnSpcReduction="10000"/>
          </a:bodyPr>
          <a:lstStyle/>
          <a:p>
            <a:r>
              <a:rPr lang="en-US" sz="2400" dirty="0">
                <a:solidFill>
                  <a:srgbClr val="00B050"/>
                </a:solidFill>
              </a:rPr>
              <a:t>Socio-economic data</a:t>
            </a:r>
          </a:p>
          <a:p>
            <a:r>
              <a:rPr lang="en-US" sz="2400" dirty="0">
                <a:solidFill>
                  <a:srgbClr val="00B050"/>
                </a:solidFill>
              </a:rPr>
              <a:t>Energy access and climate change</a:t>
            </a:r>
          </a:p>
          <a:p>
            <a:r>
              <a:rPr lang="en-US" sz="2400" dirty="0">
                <a:solidFill>
                  <a:srgbClr val="00B050"/>
                </a:solidFill>
              </a:rPr>
              <a:t>Off-grid energy policy, legal &amp; regulatory framework</a:t>
            </a:r>
          </a:p>
          <a:p>
            <a:r>
              <a:rPr lang="en-US" sz="2400" dirty="0">
                <a:solidFill>
                  <a:srgbClr val="00B050"/>
                </a:solidFill>
              </a:rPr>
              <a:t>Off-grid energy initiatives, challenges &amp; lessons learnt</a:t>
            </a:r>
          </a:p>
          <a:p>
            <a:r>
              <a:rPr lang="en-US" sz="2400" dirty="0">
                <a:solidFill>
                  <a:srgbClr val="00B050"/>
                </a:solidFill>
              </a:rPr>
              <a:t>Private sector participation opportunities in off-grid sector</a:t>
            </a:r>
          </a:p>
          <a:p>
            <a:r>
              <a:rPr lang="en-US" sz="2400" dirty="0">
                <a:solidFill>
                  <a:srgbClr val="00B050"/>
                </a:solidFill>
              </a:rPr>
              <a:t>End-user subsidy Results-based financing for SHS</a:t>
            </a:r>
          </a:p>
          <a:p>
            <a:r>
              <a:rPr lang="en-US" sz="2400" dirty="0">
                <a:solidFill>
                  <a:srgbClr val="00B050"/>
                </a:solidFill>
              </a:rPr>
              <a:t>PVOC-linked Duty waiver on off-grid energy products</a:t>
            </a:r>
          </a:p>
        </p:txBody>
      </p:sp>
    </p:spTree>
    <p:extLst>
      <p:ext uri="{BB962C8B-B14F-4D97-AF65-F5344CB8AC3E}">
        <p14:creationId xmlns:p14="http://schemas.microsoft.com/office/powerpoint/2010/main" val="3691355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2C8093-6162-A6B4-E505-E89B1B89421A}"/>
              </a:ext>
            </a:extLst>
          </p:cNvPr>
          <p:cNvSpPr>
            <a:spLocks noGrp="1"/>
          </p:cNvSpPr>
          <p:nvPr>
            <p:ph type="title"/>
          </p:nvPr>
        </p:nvSpPr>
        <p:spPr>
          <a:xfrm>
            <a:off x="1286933" y="609600"/>
            <a:ext cx="10197494" cy="1099457"/>
          </a:xfrm>
        </p:spPr>
        <p:txBody>
          <a:bodyPr>
            <a:normAutofit/>
          </a:bodyPr>
          <a:lstStyle/>
          <a:p>
            <a:r>
              <a:rPr lang="en-US" dirty="0"/>
              <a:t>Socio-economic data</a:t>
            </a:r>
          </a:p>
        </p:txBody>
      </p:sp>
      <p:sp>
        <p:nvSpPr>
          <p:cNvPr id="17" name="Isosceles Triangle 11">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Footer Placeholder 3">
            <a:extLst>
              <a:ext uri="{FF2B5EF4-FFF2-40B4-BE49-F238E27FC236}">
                <a16:creationId xmlns:a16="http://schemas.microsoft.com/office/drawing/2014/main" id="{A2C99987-363B-D672-48FF-615C5D4E4F05}"/>
              </a:ext>
            </a:extLst>
          </p:cNvPr>
          <p:cNvSpPr>
            <a:spLocks noGrp="1"/>
          </p:cNvSpPr>
          <p:nvPr>
            <p:ph type="ftr" sz="quarter" idx="11"/>
          </p:nvPr>
        </p:nvSpPr>
        <p:spPr>
          <a:xfrm>
            <a:off x="1981203" y="6182876"/>
            <a:ext cx="6297612" cy="365125"/>
          </a:xfrm>
        </p:spPr>
        <p:txBody>
          <a:bodyPr>
            <a:normAutofit/>
          </a:bodyPr>
          <a:lstStyle/>
          <a:p>
            <a:pPr>
              <a:lnSpc>
                <a:spcPct val="90000"/>
              </a:lnSpc>
              <a:spcAft>
                <a:spcPts val="600"/>
              </a:spcAft>
            </a:pPr>
            <a:r>
              <a:rPr lang="en-US" sz="700" noProof="0"/>
              <a:t>
              </a:t>
            </a:r>
          </a:p>
        </p:txBody>
      </p:sp>
      <p:sp>
        <p:nvSpPr>
          <p:cNvPr id="18" name="Isosceles Triangle 13">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19" name="Content Placeholder 2">
            <a:extLst>
              <a:ext uri="{FF2B5EF4-FFF2-40B4-BE49-F238E27FC236}">
                <a16:creationId xmlns:a16="http://schemas.microsoft.com/office/drawing/2014/main" id="{7F315BE9-2D44-33B2-0D33-2E7F3F2DEA42}"/>
              </a:ext>
            </a:extLst>
          </p:cNvPr>
          <p:cNvGraphicFramePr>
            <a:graphicFrameLocks noGrp="1"/>
          </p:cNvGraphicFramePr>
          <p:nvPr>
            <p:ph idx="1"/>
            <p:extLst>
              <p:ext uri="{D42A27DB-BD31-4B8C-83A1-F6EECF244321}">
                <p14:modId xmlns:p14="http://schemas.microsoft.com/office/powerpoint/2010/main" val="909418204"/>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7098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2DFF9A-3245-75F9-5608-FD772236AD7C}"/>
              </a:ext>
            </a:extLst>
          </p:cNvPr>
          <p:cNvSpPr>
            <a:spLocks noGrp="1"/>
          </p:cNvSpPr>
          <p:nvPr>
            <p:ph type="title"/>
          </p:nvPr>
        </p:nvSpPr>
        <p:spPr>
          <a:xfrm>
            <a:off x="652481" y="1382486"/>
            <a:ext cx="3547581" cy="4093028"/>
          </a:xfrm>
        </p:spPr>
        <p:txBody>
          <a:bodyPr anchor="ctr">
            <a:normAutofit/>
          </a:bodyPr>
          <a:lstStyle/>
          <a:p>
            <a:r>
              <a:rPr lang="en-US" dirty="0"/>
              <a:t>Energy Access &amp; Climate change </a:t>
            </a:r>
          </a:p>
        </p:txBody>
      </p:sp>
      <p:grpSp>
        <p:nvGrpSpPr>
          <p:cNvPr id="12" name="Group 11">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3" name="Straight Connector 12">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3" name="Rectangle 22">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3D6CC32B-A139-3CD9-7158-08E096A9AB8D}"/>
              </a:ext>
            </a:extLst>
          </p:cNvPr>
          <p:cNvSpPr>
            <a:spLocks noGrp="1"/>
          </p:cNvSpPr>
          <p:nvPr>
            <p:ph type="ftr" sz="quarter" idx="11"/>
          </p:nvPr>
        </p:nvSpPr>
        <p:spPr>
          <a:xfrm>
            <a:off x="4916554" y="6041362"/>
            <a:ext cx="5490190" cy="365125"/>
          </a:xfrm>
        </p:spPr>
        <p:txBody>
          <a:bodyPr>
            <a:normAutofit/>
          </a:bodyPr>
          <a:lstStyle/>
          <a:p>
            <a:pPr>
              <a:lnSpc>
                <a:spcPct val="90000"/>
              </a:lnSpc>
              <a:spcAft>
                <a:spcPts val="600"/>
              </a:spcAft>
            </a:pPr>
            <a:r>
              <a:rPr lang="en-US" sz="700" noProof="0">
                <a:solidFill>
                  <a:srgbClr val="FFFFFF"/>
                </a:solidFill>
              </a:rPr>
              <a:t>
              </a:t>
            </a:r>
          </a:p>
        </p:txBody>
      </p:sp>
      <p:graphicFrame>
        <p:nvGraphicFramePr>
          <p:cNvPr id="6" name="Content Placeholder 2">
            <a:extLst>
              <a:ext uri="{FF2B5EF4-FFF2-40B4-BE49-F238E27FC236}">
                <a16:creationId xmlns:a16="http://schemas.microsoft.com/office/drawing/2014/main" id="{AB7D188B-F8DC-A64D-FB5E-851FA15F5DBE}"/>
              </a:ext>
            </a:extLst>
          </p:cNvPr>
          <p:cNvGraphicFramePr>
            <a:graphicFrameLocks noGrp="1"/>
          </p:cNvGraphicFramePr>
          <p:nvPr>
            <p:ph idx="1"/>
            <p:extLst>
              <p:ext uri="{D42A27DB-BD31-4B8C-83A1-F6EECF244321}">
                <p14:modId xmlns:p14="http://schemas.microsoft.com/office/powerpoint/2010/main" val="3364056357"/>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5822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DFF9A-3245-75F9-5608-FD772236AD7C}"/>
              </a:ext>
            </a:extLst>
          </p:cNvPr>
          <p:cNvSpPr>
            <a:spLocks noGrp="1"/>
          </p:cNvSpPr>
          <p:nvPr>
            <p:ph type="title"/>
          </p:nvPr>
        </p:nvSpPr>
        <p:spPr>
          <a:xfrm>
            <a:off x="1143000" y="609600"/>
            <a:ext cx="9875520" cy="583933"/>
          </a:xfrm>
        </p:spPr>
        <p:txBody>
          <a:bodyPr>
            <a:normAutofit fontScale="90000"/>
          </a:bodyPr>
          <a:lstStyle/>
          <a:p>
            <a:pPr algn="ctr"/>
            <a:r>
              <a:rPr lang="en-US" dirty="0"/>
              <a:t>Energy Access &amp; Climate change </a:t>
            </a:r>
          </a:p>
        </p:txBody>
      </p:sp>
      <p:pic>
        <p:nvPicPr>
          <p:cNvPr id="6" name="Content Placeholder 5">
            <a:extLst>
              <a:ext uri="{FF2B5EF4-FFF2-40B4-BE49-F238E27FC236}">
                <a16:creationId xmlns:a16="http://schemas.microsoft.com/office/drawing/2014/main" id="{4597737B-FAE9-5F94-B65E-63FD7284976E}"/>
              </a:ext>
            </a:extLst>
          </p:cNvPr>
          <p:cNvPicPr>
            <a:picLocks noGrp="1" noChangeAspect="1"/>
          </p:cNvPicPr>
          <p:nvPr>
            <p:ph idx="1"/>
          </p:nvPr>
        </p:nvPicPr>
        <p:blipFill>
          <a:blip r:embed="rId2"/>
          <a:stretch>
            <a:fillRect/>
          </a:stretch>
        </p:blipFill>
        <p:spPr>
          <a:xfrm>
            <a:off x="1308798" y="1270302"/>
            <a:ext cx="9541067" cy="4749196"/>
          </a:xfrm>
          <a:prstGeom prst="rect">
            <a:avLst/>
          </a:prstGeom>
        </p:spPr>
      </p:pic>
      <p:sp>
        <p:nvSpPr>
          <p:cNvPr id="5" name="Footer Placeholder 4">
            <a:extLst>
              <a:ext uri="{FF2B5EF4-FFF2-40B4-BE49-F238E27FC236}">
                <a16:creationId xmlns:a16="http://schemas.microsoft.com/office/drawing/2014/main" id="{DB029637-0F75-A160-5422-68A665FC783B}"/>
              </a:ext>
            </a:extLst>
          </p:cNvPr>
          <p:cNvSpPr>
            <a:spLocks noGrp="1"/>
          </p:cNvSpPr>
          <p:nvPr>
            <p:ph type="ftr" sz="quarter" idx="11"/>
          </p:nvPr>
        </p:nvSpPr>
        <p:spPr/>
        <p:txBody>
          <a:bodyPr/>
          <a:lstStyle/>
          <a:p>
            <a:r>
              <a:rPr lang="en-US" noProof="0"/>
              <a:t>
              </a:t>
            </a:r>
            <a:endParaRPr lang="en-US" noProof="0" dirty="0"/>
          </a:p>
        </p:txBody>
      </p:sp>
    </p:spTree>
    <p:extLst>
      <p:ext uri="{BB962C8B-B14F-4D97-AF65-F5344CB8AC3E}">
        <p14:creationId xmlns:p14="http://schemas.microsoft.com/office/powerpoint/2010/main" val="4197930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2DFF9A-3245-75F9-5608-FD772236AD7C}"/>
              </a:ext>
            </a:extLst>
          </p:cNvPr>
          <p:cNvSpPr>
            <a:spLocks noGrp="1"/>
          </p:cNvSpPr>
          <p:nvPr>
            <p:ph type="title"/>
          </p:nvPr>
        </p:nvSpPr>
        <p:spPr>
          <a:xfrm>
            <a:off x="1286933" y="609601"/>
            <a:ext cx="10197494" cy="728312"/>
          </a:xfrm>
        </p:spPr>
        <p:txBody>
          <a:bodyPr>
            <a:normAutofit/>
          </a:bodyPr>
          <a:lstStyle/>
          <a:p>
            <a:r>
              <a:rPr lang="en-US" dirty="0"/>
              <a:t>Energy Access &amp; Climate change </a:t>
            </a:r>
          </a:p>
        </p:txBody>
      </p:sp>
      <p:sp>
        <p:nvSpPr>
          <p:cNvPr id="12" name="Isosceles Triangle 11">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Footer Placeholder 3">
            <a:extLst>
              <a:ext uri="{FF2B5EF4-FFF2-40B4-BE49-F238E27FC236}">
                <a16:creationId xmlns:a16="http://schemas.microsoft.com/office/drawing/2014/main" id="{4757D79C-C59A-F396-DB90-D393129418DE}"/>
              </a:ext>
            </a:extLst>
          </p:cNvPr>
          <p:cNvSpPr>
            <a:spLocks noGrp="1"/>
          </p:cNvSpPr>
          <p:nvPr>
            <p:ph type="ftr" sz="quarter" idx="11"/>
          </p:nvPr>
        </p:nvSpPr>
        <p:spPr>
          <a:xfrm>
            <a:off x="1981203" y="6182876"/>
            <a:ext cx="6297612" cy="365125"/>
          </a:xfrm>
        </p:spPr>
        <p:txBody>
          <a:bodyPr>
            <a:normAutofit/>
          </a:bodyPr>
          <a:lstStyle/>
          <a:p>
            <a:pPr>
              <a:lnSpc>
                <a:spcPct val="90000"/>
              </a:lnSpc>
              <a:spcAft>
                <a:spcPts val="600"/>
              </a:spcAft>
            </a:pPr>
            <a:r>
              <a:rPr lang="en-US" sz="700" noProof="0"/>
              <a:t>
              </a:t>
            </a:r>
          </a:p>
        </p:txBody>
      </p:sp>
      <p:sp>
        <p:nvSpPr>
          <p:cNvPr id="14" name="Isosceles Triangle 13">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6" name="Content Placeholder 2">
            <a:extLst>
              <a:ext uri="{FF2B5EF4-FFF2-40B4-BE49-F238E27FC236}">
                <a16:creationId xmlns:a16="http://schemas.microsoft.com/office/drawing/2014/main" id="{C53125A8-55CB-94DC-D218-D050EA674572}"/>
              </a:ext>
            </a:extLst>
          </p:cNvPr>
          <p:cNvGraphicFramePr>
            <a:graphicFrameLocks noGrp="1"/>
          </p:cNvGraphicFramePr>
          <p:nvPr>
            <p:ph idx="1"/>
            <p:extLst>
              <p:ext uri="{D42A27DB-BD31-4B8C-83A1-F6EECF244321}">
                <p14:modId xmlns:p14="http://schemas.microsoft.com/office/powerpoint/2010/main" val="3652784729"/>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a:extLst>
              <a:ext uri="{FF2B5EF4-FFF2-40B4-BE49-F238E27FC236}">
                <a16:creationId xmlns:a16="http://schemas.microsoft.com/office/drawing/2014/main" id="{5B48D8B2-B140-371B-04B8-21CD315002D5}"/>
              </a:ext>
            </a:extLst>
          </p:cNvPr>
          <p:cNvSpPr txBox="1">
            <a:spLocks/>
          </p:cNvSpPr>
          <p:nvPr/>
        </p:nvSpPr>
        <p:spPr>
          <a:xfrm>
            <a:off x="1285329" y="1443536"/>
            <a:ext cx="10197494" cy="728312"/>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lvl="0"/>
            <a:r>
              <a:rPr lang="en-US" b="1" u="sng" dirty="0"/>
              <a:t>Other than Electricity Access Targets as per RESMP:</a:t>
            </a:r>
            <a:endParaRPr lang="en-US" dirty="0"/>
          </a:p>
        </p:txBody>
      </p:sp>
    </p:spTree>
    <p:extLst>
      <p:ext uri="{BB962C8B-B14F-4D97-AF65-F5344CB8AC3E}">
        <p14:creationId xmlns:p14="http://schemas.microsoft.com/office/powerpoint/2010/main" val="3529935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E7F79-AADC-6E2D-91B8-066E811CC425}"/>
              </a:ext>
            </a:extLst>
          </p:cNvPr>
          <p:cNvSpPr>
            <a:spLocks noGrp="1"/>
          </p:cNvSpPr>
          <p:nvPr>
            <p:ph type="title"/>
          </p:nvPr>
        </p:nvSpPr>
        <p:spPr>
          <a:xfrm>
            <a:off x="1143000" y="529390"/>
            <a:ext cx="9875520" cy="543828"/>
          </a:xfrm>
        </p:spPr>
        <p:txBody>
          <a:bodyPr>
            <a:normAutofit fontScale="90000"/>
          </a:bodyPr>
          <a:lstStyle/>
          <a:p>
            <a:br>
              <a:rPr lang="en-US" sz="3100" dirty="0"/>
            </a:br>
            <a:r>
              <a:rPr lang="en-US" sz="3100" dirty="0"/>
              <a:t>Off-grid Energy Policy, Legal &amp; Regulatory Framework</a:t>
            </a:r>
            <a:br>
              <a:rPr lang="en-US" dirty="0"/>
            </a:br>
            <a:endParaRPr lang="en-US" dirty="0"/>
          </a:p>
        </p:txBody>
      </p:sp>
      <p:graphicFrame>
        <p:nvGraphicFramePr>
          <p:cNvPr id="8" name="Content Placeholder 2">
            <a:extLst>
              <a:ext uri="{FF2B5EF4-FFF2-40B4-BE49-F238E27FC236}">
                <a16:creationId xmlns:a16="http://schemas.microsoft.com/office/drawing/2014/main" id="{648F3522-0F63-5431-9FA7-8888583B447A}"/>
              </a:ext>
            </a:extLst>
          </p:cNvPr>
          <p:cNvGraphicFramePr>
            <a:graphicFrameLocks noGrp="1"/>
          </p:cNvGraphicFramePr>
          <p:nvPr>
            <p:ph idx="1"/>
          </p:nvPr>
        </p:nvGraphicFramePr>
        <p:xfrm>
          <a:off x="1143000" y="967339"/>
          <a:ext cx="9872871" cy="51286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ooter Placeholder 5">
            <a:extLst>
              <a:ext uri="{FF2B5EF4-FFF2-40B4-BE49-F238E27FC236}">
                <a16:creationId xmlns:a16="http://schemas.microsoft.com/office/drawing/2014/main" id="{2FCDA24B-0732-2398-C9A9-18F3199E5BFB}"/>
              </a:ext>
            </a:extLst>
          </p:cNvPr>
          <p:cNvSpPr>
            <a:spLocks noGrp="1"/>
          </p:cNvSpPr>
          <p:nvPr>
            <p:ph type="ftr" sz="quarter" idx="11"/>
          </p:nvPr>
        </p:nvSpPr>
        <p:spPr/>
        <p:txBody>
          <a:bodyPr/>
          <a:lstStyle/>
          <a:p>
            <a:r>
              <a:rPr lang="en-US" noProof="0"/>
              <a:t>
              </a:t>
            </a:r>
            <a:endParaRPr lang="en-US" noProof="0" dirty="0"/>
          </a:p>
        </p:txBody>
      </p:sp>
    </p:spTree>
    <p:extLst>
      <p:ext uri="{BB962C8B-B14F-4D97-AF65-F5344CB8AC3E}">
        <p14:creationId xmlns:p14="http://schemas.microsoft.com/office/powerpoint/2010/main" val="107099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E7F79-AADC-6E2D-91B8-066E811CC425}"/>
              </a:ext>
            </a:extLst>
          </p:cNvPr>
          <p:cNvSpPr>
            <a:spLocks noGrp="1"/>
          </p:cNvSpPr>
          <p:nvPr>
            <p:ph type="title"/>
          </p:nvPr>
        </p:nvSpPr>
        <p:spPr>
          <a:xfrm>
            <a:off x="1143000" y="529390"/>
            <a:ext cx="9875520" cy="543828"/>
          </a:xfrm>
        </p:spPr>
        <p:txBody>
          <a:bodyPr>
            <a:normAutofit fontScale="90000"/>
          </a:bodyPr>
          <a:lstStyle/>
          <a:p>
            <a:br>
              <a:rPr lang="en-US" sz="3100" dirty="0"/>
            </a:br>
            <a:r>
              <a:rPr lang="en-US" sz="3100" dirty="0"/>
              <a:t>Off-grid Energy Policy, Legal &amp; Regulatory Framework</a:t>
            </a:r>
            <a:br>
              <a:rPr lang="en-US" dirty="0"/>
            </a:br>
            <a:endParaRPr lang="en-US" dirty="0"/>
          </a:p>
        </p:txBody>
      </p:sp>
      <p:graphicFrame>
        <p:nvGraphicFramePr>
          <p:cNvPr id="8" name="Content Placeholder 2">
            <a:extLst>
              <a:ext uri="{FF2B5EF4-FFF2-40B4-BE49-F238E27FC236}">
                <a16:creationId xmlns:a16="http://schemas.microsoft.com/office/drawing/2014/main" id="{BBA53F52-B914-F607-6C10-B7CE52BDF326}"/>
              </a:ext>
            </a:extLst>
          </p:cNvPr>
          <p:cNvGraphicFramePr>
            <a:graphicFrameLocks noGrp="1"/>
          </p:cNvGraphicFramePr>
          <p:nvPr>
            <p:ph idx="1"/>
            <p:extLst>
              <p:ext uri="{D42A27DB-BD31-4B8C-83A1-F6EECF244321}">
                <p14:modId xmlns:p14="http://schemas.microsoft.com/office/powerpoint/2010/main" val="4091938997"/>
              </p:ext>
            </p:extLst>
          </p:nvPr>
        </p:nvGraphicFramePr>
        <p:xfrm>
          <a:off x="1143000" y="967339"/>
          <a:ext cx="9872871" cy="51286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ooter Placeholder 5">
            <a:extLst>
              <a:ext uri="{FF2B5EF4-FFF2-40B4-BE49-F238E27FC236}">
                <a16:creationId xmlns:a16="http://schemas.microsoft.com/office/drawing/2014/main" id="{2FCDA24B-0732-2398-C9A9-18F3199E5BFB}"/>
              </a:ext>
            </a:extLst>
          </p:cNvPr>
          <p:cNvSpPr>
            <a:spLocks noGrp="1"/>
          </p:cNvSpPr>
          <p:nvPr>
            <p:ph type="ftr" sz="quarter" idx="11"/>
          </p:nvPr>
        </p:nvSpPr>
        <p:spPr/>
        <p:txBody>
          <a:bodyPr/>
          <a:lstStyle/>
          <a:p>
            <a:r>
              <a:rPr lang="en-US" noProof="0"/>
              <a:t>
              </a:t>
            </a:r>
            <a:endParaRPr lang="en-US" noProof="0" dirty="0"/>
          </a:p>
        </p:txBody>
      </p:sp>
    </p:spTree>
    <p:extLst>
      <p:ext uri="{BB962C8B-B14F-4D97-AF65-F5344CB8AC3E}">
        <p14:creationId xmlns:p14="http://schemas.microsoft.com/office/powerpoint/2010/main" val="3519592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E7F79-AADC-6E2D-91B8-066E811CC425}"/>
              </a:ext>
            </a:extLst>
          </p:cNvPr>
          <p:cNvSpPr>
            <a:spLocks noGrp="1"/>
          </p:cNvSpPr>
          <p:nvPr>
            <p:ph type="title"/>
          </p:nvPr>
        </p:nvSpPr>
        <p:spPr>
          <a:xfrm>
            <a:off x="1143000" y="529390"/>
            <a:ext cx="9875520" cy="543828"/>
          </a:xfrm>
        </p:spPr>
        <p:txBody>
          <a:bodyPr>
            <a:normAutofit fontScale="90000"/>
          </a:bodyPr>
          <a:lstStyle/>
          <a:p>
            <a:pPr algn="ctr"/>
            <a:br>
              <a:rPr lang="en-US" sz="3100" dirty="0"/>
            </a:br>
            <a:br>
              <a:rPr lang="en-US" sz="3100" dirty="0"/>
            </a:br>
            <a:br>
              <a:rPr lang="en-US" sz="3100" dirty="0"/>
            </a:br>
            <a:r>
              <a:rPr lang="en-US" sz="3100" dirty="0"/>
              <a:t>Ongoing Off-grid Energy Initiatives</a:t>
            </a:r>
            <a:br>
              <a:rPr lang="en-US" sz="1200" dirty="0"/>
            </a:br>
            <a:br>
              <a:rPr lang="en-US" dirty="0"/>
            </a:br>
            <a:endParaRPr lang="en-US" dirty="0"/>
          </a:p>
        </p:txBody>
      </p:sp>
      <p:pic>
        <p:nvPicPr>
          <p:cNvPr id="13" name="Content Placeholder 12">
            <a:extLst>
              <a:ext uri="{FF2B5EF4-FFF2-40B4-BE49-F238E27FC236}">
                <a16:creationId xmlns:a16="http://schemas.microsoft.com/office/drawing/2014/main" id="{9635074A-3828-3D4E-11DA-0F4B05D553B7}"/>
              </a:ext>
            </a:extLst>
          </p:cNvPr>
          <p:cNvPicPr>
            <a:picLocks noGrp="1" noChangeAspect="1"/>
          </p:cNvPicPr>
          <p:nvPr>
            <p:ph idx="1"/>
          </p:nvPr>
        </p:nvPicPr>
        <p:blipFill>
          <a:blip r:embed="rId2"/>
          <a:stretch>
            <a:fillRect/>
          </a:stretch>
        </p:blipFill>
        <p:spPr>
          <a:xfrm>
            <a:off x="890337" y="1024460"/>
            <a:ext cx="10212404" cy="5071540"/>
          </a:xfrm>
        </p:spPr>
      </p:pic>
      <p:sp>
        <p:nvSpPr>
          <p:cNvPr id="14" name="Footer Placeholder 13">
            <a:extLst>
              <a:ext uri="{FF2B5EF4-FFF2-40B4-BE49-F238E27FC236}">
                <a16:creationId xmlns:a16="http://schemas.microsoft.com/office/drawing/2014/main" id="{83EC66D5-B596-6723-5D01-2478B5A2A563}"/>
              </a:ext>
            </a:extLst>
          </p:cNvPr>
          <p:cNvSpPr>
            <a:spLocks noGrp="1"/>
          </p:cNvSpPr>
          <p:nvPr>
            <p:ph type="ftr" sz="quarter" idx="11"/>
          </p:nvPr>
        </p:nvSpPr>
        <p:spPr/>
        <p:txBody>
          <a:bodyPr/>
          <a:lstStyle/>
          <a:p>
            <a:r>
              <a:rPr lang="en-US" noProof="0"/>
              <a:t>
              </a:t>
            </a:r>
            <a:endParaRPr lang="en-US" noProof="0" dirty="0"/>
          </a:p>
        </p:txBody>
      </p:sp>
    </p:spTree>
    <p:extLst>
      <p:ext uri="{BB962C8B-B14F-4D97-AF65-F5344CB8AC3E}">
        <p14:creationId xmlns:p14="http://schemas.microsoft.com/office/powerpoint/2010/main" val="1610188983"/>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CA8EB155D5B1164687223635A007394E" ma:contentTypeVersion="2" ma:contentTypeDescription="Ein neues Dokument erstellen." ma:contentTypeScope="" ma:versionID="dca84c1321cea2b714489fdf476acd57">
  <xsd:schema xmlns:xsd="http://www.w3.org/2001/XMLSchema" xmlns:xs="http://www.w3.org/2001/XMLSchema" xmlns:p="http://schemas.microsoft.com/office/2006/metadata/properties" xmlns:ns2="a8fc5bd4-cbb9-434f-b514-ae13740ebdc5" targetNamespace="http://schemas.microsoft.com/office/2006/metadata/properties" ma:root="true" ma:fieldsID="1746ea4ea15abf94c758554309d8e0ff" ns2:_="">
    <xsd:import namespace="a8fc5bd4-cbb9-434f-b514-ae13740ebdc5"/>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fc5bd4-cbb9-434f-b514-ae13740ebd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8D3DDD6-8E74-4DF3-A7C9-6234C7DB3E79}">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409B2B62-5CAC-4CCD-8913-49FBF3655C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fc5bd4-cbb9-434f-b514-ae13740ebd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78ADAB2-5713-4CC8-B21C-AD74ED6A7DF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Ion Boardroom</Template>
  <TotalTime>7</TotalTime>
  <Words>1395</Words>
  <Application>Microsoft Office PowerPoint</Application>
  <PresentationFormat>Widescreen</PresentationFormat>
  <Paragraphs>113</Paragraphs>
  <Slides>14</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Calibri</vt:lpstr>
      <vt:lpstr>Corbel</vt:lpstr>
      <vt:lpstr>Basis</vt:lpstr>
      <vt:lpstr>Liberia Presentation</vt:lpstr>
      <vt:lpstr>Table of Contents</vt:lpstr>
      <vt:lpstr>Socio-economic data</vt:lpstr>
      <vt:lpstr>Energy Access &amp; Climate change </vt:lpstr>
      <vt:lpstr>Energy Access &amp; Climate change </vt:lpstr>
      <vt:lpstr>Energy Access &amp; Climate change </vt:lpstr>
      <vt:lpstr> Off-grid Energy Policy, Legal &amp; Regulatory Framework </vt:lpstr>
      <vt:lpstr> Off-grid Energy Policy, Legal &amp; Regulatory Framework </vt:lpstr>
      <vt:lpstr>   Ongoing Off-grid Energy Initiatives  </vt:lpstr>
      <vt:lpstr>   Off-grid Energy Initiatives-Challenges &amp; Lessons learnt  </vt:lpstr>
      <vt:lpstr>   Private Sector Participation Opportunities in Off-grid sector   </vt:lpstr>
      <vt:lpstr>   End-User Subsidy Results-based Financing for SHS   </vt:lpstr>
      <vt:lpstr>   PVOC-linked Duty waiver on off-grid solar PV products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Liberia Presentation</dc:title>
  <dc:creator>Steven Payma</dc:creator>
  <cp:lastModifiedBy>Folley S Fahnbulleh</cp:lastModifiedBy>
  <cp:revision>73</cp:revision>
  <dcterms:created xsi:type="dcterms:W3CDTF">2022-09-09T09:35:06Z</dcterms:created>
  <dcterms:modified xsi:type="dcterms:W3CDTF">2022-10-19T12:42:34Z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0x010100CA8EB155D5B1164687223635A007394E</vt:lpwstr>
  </property>
</Properties>
</file>